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5"/>
  </p:notesMasterIdLst>
  <p:sldIdLst>
    <p:sldId id="256" r:id="rId2"/>
    <p:sldId id="308" r:id="rId3"/>
    <p:sldId id="287" r:id="rId4"/>
    <p:sldId id="288" r:id="rId5"/>
    <p:sldId id="289" r:id="rId6"/>
    <p:sldId id="290" r:id="rId7"/>
    <p:sldId id="293" r:id="rId8"/>
    <p:sldId id="855" r:id="rId9"/>
    <p:sldId id="312" r:id="rId10"/>
    <p:sldId id="292" r:id="rId11"/>
    <p:sldId id="801" r:id="rId12"/>
    <p:sldId id="415" r:id="rId13"/>
    <p:sldId id="853" r:id="rId14"/>
    <p:sldId id="296" r:id="rId15"/>
    <p:sldId id="297" r:id="rId16"/>
    <p:sldId id="856" r:id="rId17"/>
    <p:sldId id="298" r:id="rId18"/>
    <p:sldId id="294" r:id="rId19"/>
    <p:sldId id="854" r:id="rId20"/>
    <p:sldId id="301" r:id="rId21"/>
    <p:sldId id="303" r:id="rId22"/>
    <p:sldId id="304" r:id="rId23"/>
    <p:sldId id="857" r:id="rId24"/>
    <p:sldId id="272" r:id="rId25"/>
    <p:sldId id="271" r:id="rId26"/>
    <p:sldId id="274" r:id="rId27"/>
    <p:sldId id="273" r:id="rId28"/>
    <p:sldId id="275" r:id="rId29"/>
    <p:sldId id="307" r:id="rId30"/>
    <p:sldId id="309" r:id="rId31"/>
    <p:sldId id="328" r:id="rId32"/>
    <p:sldId id="310" r:id="rId33"/>
    <p:sldId id="858" r:id="rId34"/>
    <p:sldId id="311" r:id="rId35"/>
    <p:sldId id="313" r:id="rId36"/>
    <p:sldId id="314" r:id="rId37"/>
    <p:sldId id="315" r:id="rId38"/>
    <p:sldId id="861" r:id="rId39"/>
    <p:sldId id="859" r:id="rId40"/>
    <p:sldId id="860" r:id="rId41"/>
    <p:sldId id="322" r:id="rId42"/>
    <p:sldId id="862" r:id="rId43"/>
    <p:sldId id="863" r:id="rId44"/>
    <p:sldId id="332" r:id="rId45"/>
    <p:sldId id="333" r:id="rId46"/>
    <p:sldId id="323" r:id="rId47"/>
    <p:sldId id="324" r:id="rId48"/>
    <p:sldId id="325" r:id="rId49"/>
    <p:sldId id="864" r:id="rId50"/>
    <p:sldId id="326" r:id="rId51"/>
    <p:sldId id="327" r:id="rId52"/>
    <p:sldId id="865" r:id="rId53"/>
    <p:sldId id="866" r:id="rId54"/>
    <p:sldId id="329" r:id="rId55"/>
    <p:sldId id="330" r:id="rId56"/>
    <p:sldId id="867" r:id="rId57"/>
    <p:sldId id="868" r:id="rId58"/>
    <p:sldId id="869" r:id="rId59"/>
    <p:sldId id="870" r:id="rId60"/>
    <p:sldId id="871" r:id="rId61"/>
    <p:sldId id="872" r:id="rId62"/>
    <p:sldId id="873" r:id="rId63"/>
    <p:sldId id="318" r:id="rId64"/>
    <p:sldId id="874" r:id="rId65"/>
    <p:sldId id="758" r:id="rId66"/>
    <p:sldId id="759" r:id="rId67"/>
    <p:sldId id="875" r:id="rId68"/>
    <p:sldId id="876" r:id="rId69"/>
    <p:sldId id="877" r:id="rId70"/>
    <p:sldId id="878" r:id="rId71"/>
    <p:sldId id="879" r:id="rId72"/>
    <p:sldId id="880" r:id="rId73"/>
    <p:sldId id="881" r:id="rId7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FFFF"/>
    <a:srgbClr val="99CC00"/>
    <a:srgbClr val="FF7C80"/>
    <a:srgbClr val="33CCFF"/>
    <a:srgbClr val="FF00FF"/>
    <a:srgbClr val="FF505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2787"/>
    <p:restoredTop sz="90942" autoAdjust="0"/>
  </p:normalViewPr>
  <p:slideViewPr>
    <p:cSldViewPr>
      <p:cViewPr varScale="1">
        <p:scale>
          <a:sx n="78" d="100"/>
          <a:sy n="78" d="100"/>
        </p:scale>
        <p:origin x="1013" y="57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0.xml"/><Relationship Id="rId1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8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76CBF13-5560-4F3D-9493-0A4EDA0DFE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6CBF13-5560-4F3D-9493-0A4EDA0DFE0F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815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6CBF13-5560-4F3D-9493-0A4EDA0DFE0F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353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250A15A-D23A-4F7D-A97D-3DDC7C3CCA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BB92-E63F-4A53-8E88-2A9E29E2F9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B8159-D5CB-4573-AB4F-E6F9DE7B4F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>
            <a:spLocks noGrp="1"/>
          </p:cNvSpPr>
          <p:nvPr>
            <p:ph type="pic" idx="2"/>
          </p:nvPr>
        </p:nvSpPr>
        <p:spPr>
          <a:xfrm>
            <a:off x="0" y="-635000"/>
            <a:ext cx="9144000" cy="812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52438" y="3562350"/>
            <a:ext cx="8239125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435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52884" y="553069"/>
            <a:ext cx="8238233" cy="31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1350" b="1"/>
            </a:lvl1pPr>
            <a:lvl2pPr marL="342900" lvl="1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514350" lvl="2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685800" lvl="3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857250" lvl="4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028700" lvl="5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452438" y="5804955"/>
            <a:ext cx="8239125" cy="55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2063" b="1">
                <a:solidFill>
                  <a:srgbClr val="FFFFFF"/>
                </a:solidFill>
              </a:defRPr>
            </a:lvl1pPr>
            <a:lvl2pPr marL="342900" lvl="1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2063" b="1">
                <a:solidFill>
                  <a:srgbClr val="FFFFFF"/>
                </a:solidFill>
              </a:defRPr>
            </a:lvl2pPr>
            <a:lvl3pPr marL="514350" lvl="2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2063" b="1">
                <a:solidFill>
                  <a:srgbClr val="FFFFFF"/>
                </a:solidFill>
              </a:defRPr>
            </a:lvl3pPr>
            <a:lvl4pPr marL="685800" lvl="3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2063" b="1">
                <a:solidFill>
                  <a:srgbClr val="FFFFFF"/>
                </a:solidFill>
              </a:defRPr>
            </a:lvl4pPr>
            <a:lvl5pPr marL="857250" lvl="4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2063" b="1">
                <a:solidFill>
                  <a:srgbClr val="FFFFFF"/>
                </a:solidFill>
              </a:defRPr>
            </a:lvl5pPr>
            <a:lvl6pPr marL="1028700" lvl="5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500563" y="6540500"/>
            <a:ext cx="138189" cy="1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21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 &amp; Bulle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2438" y="476250"/>
            <a:ext cx="8239125" cy="71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2438" y="1122981"/>
            <a:ext cx="8239125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3" b="1"/>
            </a:lvl1pPr>
            <a:lvl2pPr marL="342900" lvl="1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514350" lvl="2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685800" lvl="3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857250" lvl="4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028700" lvl="5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452438" y="2124252"/>
            <a:ext cx="8239125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171450" lvl="0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342900" lvl="1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514350" lvl="2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685800" lvl="3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857250" lvl="4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028700" lvl="5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4500563" y="6540500"/>
            <a:ext cx="138189" cy="1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5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6ECFA-F517-493B-886C-17406780892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F7D82-5974-4462-B0CD-13EF059EC84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52F1C0-C102-4A59-B982-F95C6479A1C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64F51-1B8C-40B0-915C-FE1E71709F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2C0B6-7ED8-48D8-89A5-93194E5880B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41841-0390-4E1C-9DB4-D572EE7F83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485A6-724D-410A-BACA-7DD2F9C259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A36DA-4F23-4CF2-B9CB-19C2DC89F3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2FF4D6FF-8637-419B-8D38-899A7225A2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2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3" r:id="rId12"/>
    <p:sldLayoutId id="2147484274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733800"/>
            <a:ext cx="6400800" cy="1752600"/>
          </a:xfrm>
        </p:spPr>
        <p:txBody>
          <a:bodyPr/>
          <a:lstStyle/>
          <a:p>
            <a:r>
              <a:rPr lang="en-US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Shyna</a:t>
            </a:r>
            <a:r>
              <a:rPr lang="en-US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A</a:t>
            </a:r>
          </a:p>
          <a:p>
            <a:r>
              <a:rPr lang="en-US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CSE DEPT., TKMCE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0A15A-D23A-4F7D-A97D-3DDC7C3CCAAF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152400"/>
            <a:ext cx="7793037" cy="1143000"/>
          </a:xfrm>
        </p:spPr>
        <p:txBody>
          <a:bodyPr anchor="b"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Neighborhood processing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" y="1747838"/>
            <a:ext cx="8286750" cy="397510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PMingLiU" pitchFamily="18" charset="-120"/>
              </a:rPr>
              <a:t>A larger </a:t>
            </a:r>
            <a:r>
              <a:rPr lang="en-US" altLang="zh-TW" dirty="0">
                <a:solidFill>
                  <a:schemeClr val="hlink"/>
                </a:solidFill>
                <a:ea typeface="PMingLiU" pitchFamily="18" charset="-120"/>
              </a:rPr>
              <a:t>predefined</a:t>
            </a:r>
            <a:r>
              <a:rPr lang="en-US" altLang="zh-TW" dirty="0">
                <a:ea typeface="PMingLiU" pitchFamily="18" charset="-120"/>
              </a:rPr>
              <a:t> neighborhood</a:t>
            </a:r>
          </a:p>
          <a:p>
            <a:pPr lvl="1" eaLnBrk="1" hangingPunct="1"/>
            <a:r>
              <a:rPr lang="en-US" altLang="zh-TW" dirty="0">
                <a:ea typeface="PMingLiU" pitchFamily="18" charset="-120"/>
              </a:rPr>
              <a:t>Ex. 3x3 neighborhood</a:t>
            </a:r>
            <a:endParaRPr lang="en-US" altLang="zh-TW" dirty="0">
              <a:solidFill>
                <a:schemeClr val="hlink"/>
              </a:solidFill>
              <a:ea typeface="PMingLiU" pitchFamily="18" charset="-120"/>
            </a:endParaRPr>
          </a:p>
          <a:p>
            <a:pPr lvl="1" eaLnBrk="1" hangingPunct="1"/>
            <a:r>
              <a:rPr lang="en-US" altLang="zh-TW" dirty="0">
                <a:solidFill>
                  <a:srgbClr val="FF0000"/>
                </a:solidFill>
                <a:ea typeface="PMingLiU" pitchFamily="18" charset="-120"/>
              </a:rPr>
              <a:t>mask, filters, kernels, templates, windows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F4557-8A6D-53DB-1DF3-8B77934A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6" y="1303817"/>
            <a:ext cx="8030239" cy="4601240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2F94404E-71DA-0135-A7C6-766C7C71D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096" y="857250"/>
            <a:ext cx="4874741" cy="301718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500" b="1" dirty="0">
                <a:solidFill>
                  <a:srgbClr val="FF0000"/>
                </a:solidFill>
              </a:rPr>
              <a:t>The mechanism of linear spatial filtering</a:t>
            </a:r>
          </a:p>
        </p:txBody>
      </p:sp>
    </p:spTree>
    <p:extLst>
      <p:ext uri="{BB962C8B-B14F-4D97-AF65-F5344CB8AC3E}">
        <p14:creationId xmlns:p14="http://schemas.microsoft.com/office/powerpoint/2010/main" val="341412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2A5D6FA-F129-4301-8700-7EC31705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1" y="2226469"/>
            <a:ext cx="3511919" cy="32635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0F036C3-6A14-F8B4-B342-D646142E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30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321DB08-6ECE-2314-C685-0505397E81BF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318919-14B3-180C-C9BB-A1C9547F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E411B-8E20-6157-B83B-D5F5E1424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93EC-61F4-DE03-E440-5580B441B09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0B562-3463-3676-8527-EBD7C72E8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21" y="1691545"/>
            <a:ext cx="4384888" cy="458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5"/>
          <p:cNvSpPr txBox="1">
            <a:spLocks noChangeArrowheads="1"/>
          </p:cNvSpPr>
          <p:nvPr/>
        </p:nvSpPr>
        <p:spPr bwMode="auto">
          <a:xfrm>
            <a:off x="228600" y="0"/>
            <a:ext cx="8852103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400" b="1" dirty="0"/>
              <a:t>Some Basic Gray Level Transformations</a:t>
            </a:r>
          </a:p>
          <a:p>
            <a:endParaRPr lang="en-US" altLang="zh-TW" sz="3400" b="1" dirty="0"/>
          </a:p>
          <a:p>
            <a:r>
              <a:rPr lang="en-US" altLang="zh-TW" sz="3400" b="1" dirty="0"/>
              <a:t>Or Point Processing Techniques</a:t>
            </a:r>
          </a:p>
        </p:txBody>
      </p:sp>
      <p:sp>
        <p:nvSpPr>
          <p:cNvPr id="13315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Tahoma" pitchFamily="34" charset="0"/>
              <a:buAutoNum type="arabicPeriod"/>
            </a:pPr>
            <a:r>
              <a:rPr lang="en-US" altLang="zh-TW" dirty="0">
                <a:solidFill>
                  <a:srgbClr val="FF0000"/>
                </a:solidFill>
                <a:ea typeface="PMingLiU" pitchFamily="18" charset="-120"/>
              </a:rPr>
              <a:t>Image negatives  (complement)</a:t>
            </a:r>
          </a:p>
          <a:p>
            <a:pPr eaLnBrk="1" hangingPunct="1">
              <a:buFont typeface="Tahoma" pitchFamily="34" charset="0"/>
              <a:buAutoNum type="arabicPeriod"/>
            </a:pPr>
            <a:r>
              <a:rPr lang="en-US" altLang="zh-TW" dirty="0">
                <a:solidFill>
                  <a:srgbClr val="92D050"/>
                </a:solidFill>
                <a:ea typeface="PMingLiU" pitchFamily="18" charset="-120"/>
              </a:rPr>
              <a:t>Log transformation</a:t>
            </a:r>
          </a:p>
          <a:p>
            <a:pPr eaLnBrk="1" hangingPunct="1">
              <a:buFont typeface="Tahoma" pitchFamily="34" charset="0"/>
              <a:buAutoNum type="arabicPeriod"/>
            </a:pPr>
            <a:r>
              <a:rPr lang="en-US" altLang="zh-TW" dirty="0">
                <a:solidFill>
                  <a:srgbClr val="00B0F0"/>
                </a:solidFill>
                <a:ea typeface="PMingLiU" pitchFamily="18" charset="-120"/>
              </a:rPr>
              <a:t>Power-law transform</a:t>
            </a:r>
          </a:p>
          <a:p>
            <a:pPr eaLnBrk="1" hangingPunct="1">
              <a:buFont typeface="Tahoma" pitchFamily="34" charset="0"/>
              <a:buAutoNum type="arabicPeriod"/>
            </a:pPr>
            <a:r>
              <a:rPr lang="en-US" altLang="zh-TW" dirty="0">
                <a:solidFill>
                  <a:srgbClr val="7030A0"/>
                </a:solidFill>
                <a:ea typeface="PMingLiU" pitchFamily="18" charset="-120"/>
              </a:rPr>
              <a:t>Piece-wise linear transform</a:t>
            </a:r>
          </a:p>
          <a:p>
            <a:pPr eaLnBrk="1" hangingPunct="1">
              <a:buNone/>
            </a:pPr>
            <a:r>
              <a:rPr lang="en-US" altLang="zh-TW" dirty="0">
                <a:solidFill>
                  <a:srgbClr val="C00000"/>
                </a:solidFill>
                <a:ea typeface="PMingLiU" pitchFamily="18" charset="-120"/>
              </a:rPr>
              <a:t>     (a) Contrast </a:t>
            </a:r>
            <a:r>
              <a:rPr lang="en-US" altLang="zh-TW" dirty="0" err="1">
                <a:solidFill>
                  <a:srgbClr val="C00000"/>
                </a:solidFill>
                <a:ea typeface="PMingLiU" pitchFamily="18" charset="-120"/>
              </a:rPr>
              <a:t>Streching</a:t>
            </a:r>
            <a:endParaRPr lang="en-US" altLang="zh-TW" dirty="0">
              <a:solidFill>
                <a:srgbClr val="C00000"/>
              </a:solidFill>
              <a:ea typeface="PMingLiU" pitchFamily="18" charset="-120"/>
            </a:endParaRPr>
          </a:p>
          <a:p>
            <a:pPr eaLnBrk="1" hangingPunct="1">
              <a:buNone/>
            </a:pPr>
            <a:r>
              <a:rPr lang="en-US" altLang="zh-TW" dirty="0">
                <a:solidFill>
                  <a:srgbClr val="C00000"/>
                </a:solidFill>
                <a:ea typeface="PMingLiU" pitchFamily="18" charset="-120"/>
              </a:rPr>
              <a:t>     (b) Gray level slicing</a:t>
            </a:r>
          </a:p>
          <a:p>
            <a:pPr eaLnBrk="1" hangingPunct="1">
              <a:buNone/>
            </a:pPr>
            <a:r>
              <a:rPr lang="en-US" altLang="zh-TW" dirty="0">
                <a:solidFill>
                  <a:srgbClr val="C00000"/>
                </a:solidFill>
                <a:ea typeface="PMingLiU" pitchFamily="18" charset="-120"/>
              </a:rPr>
              <a:t>      (c )Bit plane slicing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noFill/>
        </p:spPr>
        <p:txBody>
          <a:bodyPr anchor="b"/>
          <a:lstStyle/>
          <a:p>
            <a:fld id="{542DA2F0-DA0A-46F1-A1FC-5F593A587528}" type="slidenum">
              <a:rPr lang="en-US" altLang="zh-CN" smtClean="0">
                <a:latin typeface="Tahoma" pitchFamily="34" charset="0"/>
                <a:ea typeface="PMingLiU" pitchFamily="18" charset="-120"/>
              </a:rPr>
              <a:pPr/>
              <a:t>15</a:t>
            </a:fld>
            <a:endParaRPr lang="en-US" altLang="zh-CN">
              <a:latin typeface="Tahoma" pitchFamily="34" charset="0"/>
              <a:ea typeface="PMingLiU" pitchFamily="18" charset="-120"/>
            </a:endParaRPr>
          </a:p>
        </p:txBody>
      </p:sp>
      <p:sp>
        <p:nvSpPr>
          <p:cNvPr id="1028" name="Rectangle 2"/>
          <p:cNvSpPr>
            <a:spLocks noChangeArrowheads="1"/>
          </p:cNvSpPr>
          <p:nvPr/>
        </p:nvSpPr>
        <p:spPr bwMode="auto">
          <a:xfrm>
            <a:off x="-1524000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Digital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" name="Object 3"/>
              <p:cNvSpPr txBox="1"/>
              <p:nvPr/>
            </p:nvSpPr>
            <p:spPr bwMode="auto">
              <a:xfrm>
                <a:off x="1177413" y="2128837"/>
                <a:ext cx="2787650" cy="3683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26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7413" y="2128837"/>
                <a:ext cx="2787650" cy="368300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5057775" y="2819400"/>
            <a:ext cx="2149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6657975" y="2784475"/>
            <a:ext cx="628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</a:rPr>
              <a:t>L-1</a:t>
            </a:r>
          </a:p>
        </p:txBody>
      </p: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7283450" y="2632075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</a:t>
            </a:r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 flipH="1" flipV="1">
            <a:off x="5029200" y="1143000"/>
            <a:ext cx="167640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4860925" y="27844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0</a:t>
            </a:r>
          </a:p>
        </p:txBody>
      </p:sp>
      <p:pic>
        <p:nvPicPr>
          <p:cNvPr id="1034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75" y="314325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Line 10"/>
          <p:cNvSpPr>
            <a:spLocks noChangeShapeType="1"/>
          </p:cNvSpPr>
          <p:nvPr/>
        </p:nvSpPr>
        <p:spPr bwMode="auto">
          <a:xfrm flipV="1">
            <a:off x="5057775" y="9144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6" name="Text Box 11"/>
          <p:cNvSpPr txBox="1">
            <a:spLocks noChangeArrowheads="1"/>
          </p:cNvSpPr>
          <p:nvPr/>
        </p:nvSpPr>
        <p:spPr bwMode="auto">
          <a:xfrm>
            <a:off x="4648200" y="990600"/>
            <a:ext cx="628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</a:rPr>
              <a:t>L-1</a:t>
            </a:r>
          </a:p>
        </p:txBody>
      </p:sp>
      <p:pic>
        <p:nvPicPr>
          <p:cNvPr id="1037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75" y="3286125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Rectangle 15"/>
          <p:cNvSpPr>
            <a:spLocks noChangeArrowheads="1"/>
          </p:cNvSpPr>
          <p:nvPr/>
        </p:nvSpPr>
        <p:spPr bwMode="auto">
          <a:xfrm>
            <a:off x="1143000" y="5657850"/>
            <a:ext cx="65722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Photographic negative</a:t>
            </a:r>
            <a:endParaRPr lang="zh-TW" altLang="en-US" dirty="0">
              <a:ea typeface="DFKai-SB" pitchFamily="65" charset="-120"/>
            </a:endParaRPr>
          </a:p>
          <a:p>
            <a:r>
              <a:rPr lang="en-US" altLang="zh-TW" dirty="0">
                <a:ea typeface="DFKai-SB" pitchFamily="65" charset="-120"/>
              </a:rPr>
              <a:t>Suitable for images with </a:t>
            </a:r>
            <a:r>
              <a:rPr lang="en-US" altLang="zh-TW" dirty="0">
                <a:solidFill>
                  <a:srgbClr val="FF0000"/>
                </a:solidFill>
                <a:ea typeface="DFKai-SB" pitchFamily="65" charset="-120"/>
              </a:rPr>
              <a:t>dominant black areas</a:t>
            </a:r>
          </a:p>
        </p:txBody>
      </p:sp>
      <p:sp>
        <p:nvSpPr>
          <p:cNvPr id="1039" name="Text Box 6"/>
          <p:cNvSpPr txBox="1">
            <a:spLocks noChangeArrowheads="1"/>
          </p:cNvSpPr>
          <p:nvPr/>
        </p:nvSpPr>
        <p:spPr bwMode="auto">
          <a:xfrm>
            <a:off x="4857750" y="357188"/>
            <a:ext cx="304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21BC73-9ED8-53EF-9A48-BD33C628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41841-0390-4E1C-9DB4-D572EE7F83E1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2B0A5-0B18-D5E5-77A0-F2CEA86A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2133600"/>
            <a:ext cx="573835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41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Digital negatives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Used for producing image equivalent to photographic negatives </a:t>
            </a:r>
          </a:p>
          <a:p>
            <a:pPr eaLnBrk="1" hangingPunct="1"/>
            <a:r>
              <a:rPr lang="en-US" dirty="0"/>
              <a:t>Particularly suited for enhancing white or Gray details embedded in dark regions of an image ,especially when black regions are dominant  in size.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41841-0390-4E1C-9DB4-D572EE7F83E1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D5F12-3D15-9BF4-D99E-AE2AE924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1214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DAAEF-A07C-3D39-5ADA-AACA350B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121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EFDA8-00FC-4C0B-F666-D7D02446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41841-0390-4E1C-9DB4-D572EE7F83E1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0240B-2FC4-C397-B714-D01E466E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14400"/>
            <a:ext cx="869718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7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8A98-8E69-1094-7DE5-720014D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A4316-C665-2977-F5AB-6BD20778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7775082-B2DC-0452-E5FA-7182BEC3CC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63638"/>
            <a:ext cx="7772400" cy="16757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4549F-D5E3-3416-8F10-C8BC7CDE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81400"/>
            <a:ext cx="8253758" cy="21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Log transformations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524000"/>
            <a:ext cx="4648200" cy="4114800"/>
          </a:xfrm>
        </p:spPr>
        <p:txBody>
          <a:bodyPr/>
          <a:lstStyle/>
          <a:p>
            <a:pPr eaLnBrk="1" hangingPunct="1"/>
            <a:br>
              <a:rPr lang="en-US" altLang="zh-TW" dirty="0">
                <a:solidFill>
                  <a:srgbClr val="FF0000"/>
                </a:solidFill>
                <a:ea typeface="PMingLiU" pitchFamily="18" charset="-120"/>
              </a:rPr>
            </a:br>
            <a:r>
              <a:rPr lang="en-US" altLang="zh-TW" dirty="0">
                <a:solidFill>
                  <a:srgbClr val="FF0000"/>
                </a:solidFill>
                <a:ea typeface="PMingLiU" pitchFamily="18" charset="-120"/>
              </a:rPr>
              <a:t>s = c log(1+r)</a:t>
            </a:r>
          </a:p>
          <a:p>
            <a:pPr eaLnBrk="1" hangingPunct="1"/>
            <a:r>
              <a:rPr lang="en-US" altLang="zh-TW" dirty="0">
                <a:ea typeface="PMingLiU" pitchFamily="18" charset="-120"/>
              </a:rPr>
              <a:t>c is a constant </a:t>
            </a:r>
          </a:p>
          <a:p>
            <a:pPr eaLnBrk="1" hangingPunct="1"/>
            <a:endParaRPr lang="en-US" altLang="zh-TW" dirty="0">
              <a:ea typeface="PMingLiU" pitchFamily="18" charset="-12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28600" y="2895600"/>
            <a:ext cx="464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TW" sz="3200" dirty="0">
              <a:solidFill>
                <a:schemeClr val="hlink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sz="3200" dirty="0">
                <a:solidFill>
                  <a:schemeClr val="bg2"/>
                </a:solidFill>
              </a:rPr>
              <a:t>r&gt;=1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sz="3200" dirty="0">
                <a:solidFill>
                  <a:srgbClr val="0066FF"/>
                </a:solidFill>
              </a:rPr>
              <a:t>Compress the dynamic range of images with large variation in pixel values</a:t>
            </a: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6477000" y="2590800"/>
            <a:ext cx="152400" cy="3048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2713142-5555-C37D-C373-ADFDAD1F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362200"/>
            <a:ext cx="414919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  <p:bldP spid="143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FF0000"/>
                </a:solidFill>
              </a:rPr>
              <a:t>Maps narrow range of low  gray level values in the input image to wider range of output values.</a:t>
            </a:r>
          </a:p>
          <a:p>
            <a:pPr eaLnBrk="1" hangingPunct="1"/>
            <a:r>
              <a:rPr lang="en-US">
                <a:solidFill>
                  <a:srgbClr val="0066FF"/>
                </a:solidFill>
              </a:rPr>
              <a:t>Opposite is true for the higher values of the input levels</a:t>
            </a:r>
            <a:r>
              <a:rPr lang="en-US"/>
              <a:t>.</a:t>
            </a:r>
          </a:p>
          <a:p>
            <a:pPr eaLnBrk="1" hangingPunct="1"/>
            <a:r>
              <a:rPr lang="en-US">
                <a:solidFill>
                  <a:srgbClr val="7030A0"/>
                </a:solidFill>
              </a:rPr>
              <a:t>Reverse is the inverse log functions 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304800"/>
            <a:ext cx="7793037" cy="1143000"/>
          </a:xfrm>
        </p:spPr>
        <p:txBody>
          <a:bodyPr anchor="b"/>
          <a:lstStyle/>
          <a:p>
            <a:pPr eaLnBrk="1" hangingPunct="1"/>
            <a:r>
              <a:rPr lang="en-US" altLang="zh-TW" dirty="0">
                <a:ea typeface="PMingLiU" pitchFamily="18" charset="-120"/>
              </a:rPr>
              <a:t>Example: Log transformations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hlink"/>
                </a:solidFill>
                <a:ea typeface="PMingLiU" pitchFamily="18" charset="-120"/>
              </a:rPr>
              <a:t>log(fft2(I))</a:t>
            </a:r>
            <a:r>
              <a:rPr lang="en-US" altLang="zh-TW" dirty="0">
                <a:ea typeface="PMingLiU" pitchFamily="18" charset="-120"/>
              </a:rPr>
              <a:t> : log of Fourier </a:t>
            </a:r>
            <a:r>
              <a:rPr lang="en-US" altLang="zh-TW" dirty="0" err="1">
                <a:ea typeface="PMingLiU" pitchFamily="18" charset="-120"/>
              </a:rPr>
              <a:t>transform:maps</a:t>
            </a:r>
            <a:r>
              <a:rPr lang="en-US" altLang="zh-TW" dirty="0">
                <a:ea typeface="PMingLiU" pitchFamily="18" charset="-120"/>
              </a:rPr>
              <a:t> a narrow range of low gray level values in the input image into wider range of output levels</a:t>
            </a:r>
          </a:p>
          <a:p>
            <a:pPr eaLnBrk="1" hangingPunct="1"/>
            <a:endParaRPr lang="en-US" altLang="zh-TW" dirty="0">
              <a:ea typeface="PMingLiU" pitchFamily="18" charset="-120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 l="19023" r="40117"/>
          <a:stretch>
            <a:fillRect/>
          </a:stretch>
        </p:blipFill>
        <p:spPr bwMode="auto">
          <a:xfrm>
            <a:off x="571472" y="3553847"/>
            <a:ext cx="3357586" cy="330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/>
          <a:srcRect l="59883"/>
          <a:stretch>
            <a:fillRect/>
          </a:stretch>
        </p:blipFill>
        <p:spPr bwMode="auto">
          <a:xfrm>
            <a:off x="5500688" y="3493092"/>
            <a:ext cx="3357592" cy="336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4343400" y="4419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4357688" y="4643438"/>
            <a:ext cx="1071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46452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75AA52-262F-868E-109D-16B55FE7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41841-0390-4E1C-9DB4-D572EE7F83E1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0DF87-63F8-3D20-3800-ED6570DA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92198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1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63" y="228600"/>
            <a:ext cx="7793037" cy="1143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Power-law transformations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32000" contrast="32000"/>
          </a:blip>
          <a:srcRect r="26646"/>
          <a:stretch>
            <a:fillRect/>
          </a:stretch>
        </p:blipFill>
        <p:spPr bwMode="auto">
          <a:xfrm>
            <a:off x="990600" y="2981738"/>
            <a:ext cx="4953000" cy="387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4D1824-4A8A-4AC1-B6D1-27724F7D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857581"/>
            <a:ext cx="2089992" cy="8094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838200"/>
            <a:ext cx="7543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4800600" cy="609600"/>
          </a:xfrm>
        </p:spPr>
        <p:txBody>
          <a:bodyPr anchor="b"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Power-law:</a:t>
            </a:r>
            <a:endParaRPr lang="en-US" altLang="zh-TW">
              <a:solidFill>
                <a:schemeClr val="hlink"/>
              </a:solidFill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7188" y="1000125"/>
            <a:ext cx="3733800" cy="4114800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FF0000"/>
                </a:solidFill>
                <a:ea typeface="新細明體" pitchFamily="18" charset="-120"/>
              </a:rPr>
              <a:t>Darker image so</a:t>
            </a:r>
          </a:p>
          <a:p>
            <a:pPr eaLnBrk="1" hangingPunct="1"/>
            <a:r>
              <a:rPr lang="en-US" altLang="zh-TW" sz="2400">
                <a:solidFill>
                  <a:srgbClr val="FF0000"/>
                </a:solidFill>
                <a:ea typeface="新細明體" pitchFamily="18" charset="-120"/>
              </a:rPr>
              <a:t>Expansion of gray level ids desirable </a:t>
            </a:r>
          </a:p>
        </p:txBody>
      </p:sp>
      <p:pic>
        <p:nvPicPr>
          <p:cNvPr id="25604" name="Picture 9"/>
          <p:cNvPicPr>
            <a:picLocks noChangeAspect="1" noChangeArrowheads="1"/>
          </p:cNvPicPr>
          <p:nvPr/>
        </p:nvPicPr>
        <p:blipFill>
          <a:blip r:embed="rId2"/>
          <a:srcRect r="26608"/>
          <a:stretch>
            <a:fillRect/>
          </a:stretch>
        </p:blipFill>
        <p:spPr bwMode="auto">
          <a:xfrm>
            <a:off x="0" y="3167063"/>
            <a:ext cx="3810000" cy="369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2857500" y="2071688"/>
            <a:ext cx="11255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4400">
                <a:sym typeface="Symbol" pitchFamily="18" charset="2"/>
              </a:rPr>
              <a:t>&lt;1</a:t>
            </a:r>
          </a:p>
        </p:txBody>
      </p:sp>
      <p:pic>
        <p:nvPicPr>
          <p:cNvPr id="18446" name="Picture 14"/>
          <p:cNvPicPr>
            <a:picLocks noChangeAspect="1" noChangeArrowheads="1"/>
          </p:cNvPicPr>
          <p:nvPr/>
        </p:nvPicPr>
        <p:blipFill>
          <a:blip r:embed="rId3"/>
          <a:srcRect r="19299"/>
          <a:stretch>
            <a:fillRect/>
          </a:stretch>
        </p:blipFill>
        <p:spPr bwMode="auto">
          <a:xfrm>
            <a:off x="4071938" y="500063"/>
            <a:ext cx="3632200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8186738" y="3124200"/>
            <a:ext cx="957262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hlink"/>
                </a:solidFill>
                <a:sym typeface="Symbol" pitchFamily="18" charset="2"/>
              </a:rPr>
              <a:t>=0.6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429375" y="4786313"/>
            <a:ext cx="957263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hlink"/>
                </a:solidFill>
                <a:sym typeface="Symbol" pitchFamily="18" charset="2"/>
              </a:rPr>
              <a:t>=0.3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4643438" y="4572000"/>
            <a:ext cx="957262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hlink"/>
                </a:solidFill>
                <a:sym typeface="Symbol" pitchFamily="18" charset="2"/>
              </a:rPr>
              <a:t>=0.4</a:t>
            </a:r>
          </a:p>
        </p:txBody>
      </p:sp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7540625" y="357188"/>
            <a:ext cx="1460500" cy="5429250"/>
            <a:chOff x="4750" y="225"/>
            <a:chExt cx="1010" cy="3420"/>
          </a:xfrm>
        </p:grpSpPr>
        <p:sp>
          <p:nvSpPr>
            <p:cNvPr id="25611" name="AutoShape 13"/>
            <p:cNvSpPr>
              <a:spLocks noChangeAspect="1" noChangeArrowheads="1" noTextEdit="1"/>
            </p:cNvSpPr>
            <p:nvPr/>
          </p:nvSpPr>
          <p:spPr bwMode="auto">
            <a:xfrm>
              <a:off x="4750" y="225"/>
              <a:ext cx="1010" cy="3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12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50" y="225"/>
              <a:ext cx="1015" cy="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7" grpId="0"/>
      <p:bldP spid="18438" grpId="0" animBg="1"/>
      <p:bldP spid="18440" grpId="0" animBg="1"/>
      <p:bldP spid="184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5" name="Picture 1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19299"/>
          <a:stretch>
            <a:fillRect/>
          </a:stretch>
        </p:blipFill>
        <p:spPr bwMode="auto">
          <a:xfrm>
            <a:off x="1600200" y="685800"/>
            <a:ext cx="5791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743200" y="4953000"/>
            <a:ext cx="957262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hlink"/>
                </a:solidFill>
                <a:sym typeface="Symbol" pitchFamily="18" charset="2"/>
              </a:rPr>
              <a:t>=0.4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562600" y="4724400"/>
            <a:ext cx="957263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hlink"/>
                </a:solidFill>
                <a:sym typeface="Symbol" pitchFamily="18" charset="2"/>
              </a:rPr>
              <a:t>=0.3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715000" y="2590800"/>
            <a:ext cx="9653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hlink"/>
                </a:solidFill>
                <a:sym typeface="Symbol" pitchFamily="18" charset="2"/>
              </a:rPr>
              <a:t>=0.6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8788" y="392113"/>
            <a:ext cx="8212137" cy="647700"/>
          </a:xfrm>
        </p:spPr>
        <p:txBody>
          <a:bodyPr anchor="b"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Power-law: </a:t>
            </a:r>
            <a:r>
              <a:rPr lang="en-US" altLang="zh-TW">
                <a:solidFill>
                  <a:schemeClr val="hlink"/>
                </a:solidFill>
                <a:ea typeface="新細明體" pitchFamily="18" charset="-120"/>
                <a:sym typeface="Symbol" pitchFamily="18" charset="2"/>
              </a:rPr>
              <a:t>&gt;1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3000375" cy="2828925"/>
          </a:xfrm>
        </p:spPr>
        <p:txBody>
          <a:bodyPr/>
          <a:lstStyle/>
          <a:p>
            <a:pPr eaLnBrk="1" hangingPunct="1"/>
            <a:r>
              <a:rPr lang="en-US" altLang="zh-TW" sz="2000">
                <a:ea typeface="新細明體" pitchFamily="18" charset="-120"/>
              </a:rPr>
              <a:t>Washed out appearance</a:t>
            </a:r>
          </a:p>
          <a:p>
            <a:pPr eaLnBrk="1" hangingPunct="1"/>
            <a:r>
              <a:rPr lang="en-US" altLang="zh-TW" sz="2000">
                <a:ea typeface="新細明體" pitchFamily="18" charset="-120"/>
              </a:rPr>
              <a:t>So compression of gray level  is desirable 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 l="19614"/>
          <a:stretch>
            <a:fillRect/>
          </a:stretch>
        </p:blipFill>
        <p:spPr bwMode="auto">
          <a:xfrm>
            <a:off x="3276600" y="1008063"/>
            <a:ext cx="5867400" cy="584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486400" y="6400800"/>
            <a:ext cx="6985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hlink"/>
                </a:solidFill>
                <a:sym typeface="Symbol" pitchFamily="18" charset="2"/>
              </a:rPr>
              <a:t>=4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8445500" y="6400800"/>
            <a:ext cx="6985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hlink"/>
                </a:solidFill>
                <a:sym typeface="Symbol" pitchFamily="18" charset="2"/>
              </a:rPr>
              <a:t>=5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8445500" y="3429000"/>
            <a:ext cx="6985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hlink"/>
                </a:solidFill>
                <a:sym typeface="Symbol" pitchFamily="18" charset="2"/>
              </a:rPr>
              <a:t>=3</a:t>
            </a:r>
          </a:p>
        </p:txBody>
      </p: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3">
            <a:lum bright="-36000" contrast="30000"/>
          </a:blip>
          <a:srcRect r="26646"/>
          <a:stretch>
            <a:fillRect/>
          </a:stretch>
        </p:blipFill>
        <p:spPr bwMode="auto">
          <a:xfrm>
            <a:off x="0" y="4643438"/>
            <a:ext cx="3198813" cy="31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41841-0390-4E1C-9DB4-D572EE7F83E1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3" name="Rectangle 2"/>
          <p:cNvSpPr/>
          <p:nvPr/>
        </p:nvSpPr>
        <p:spPr>
          <a:xfrm>
            <a:off x="1066800" y="2209800"/>
            <a:ext cx="822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en-US" altLang="zh-TW" dirty="0">
                <a:solidFill>
                  <a:srgbClr val="C00000"/>
                </a:solidFill>
                <a:ea typeface="PMingLiU" pitchFamily="18" charset="-120"/>
              </a:rPr>
              <a:t>       (a) </a:t>
            </a:r>
            <a:r>
              <a:rPr lang="en-US" altLang="zh-TW" sz="3200" dirty="0">
                <a:solidFill>
                  <a:srgbClr val="C00000"/>
                </a:solidFill>
                <a:ea typeface="PMingLiU" pitchFamily="18" charset="-120"/>
              </a:rPr>
              <a:t>Contrast </a:t>
            </a:r>
            <a:r>
              <a:rPr lang="en-US" altLang="zh-TW" sz="3200" dirty="0" err="1">
                <a:solidFill>
                  <a:srgbClr val="C00000"/>
                </a:solidFill>
                <a:ea typeface="PMingLiU" pitchFamily="18" charset="-120"/>
              </a:rPr>
              <a:t>Streching</a:t>
            </a:r>
            <a:endParaRPr lang="en-US" altLang="zh-TW" sz="3200" dirty="0">
              <a:solidFill>
                <a:srgbClr val="C00000"/>
              </a:solidFill>
              <a:ea typeface="PMingLiU" pitchFamily="18" charset="-120"/>
            </a:endParaRPr>
          </a:p>
          <a:p>
            <a:pPr eaLnBrk="1" hangingPunct="1">
              <a:buNone/>
            </a:pPr>
            <a:endParaRPr lang="en-US" altLang="zh-TW" sz="3200" dirty="0">
              <a:solidFill>
                <a:srgbClr val="C00000"/>
              </a:solidFill>
              <a:ea typeface="PMingLiU" pitchFamily="18" charset="-120"/>
            </a:endParaRPr>
          </a:p>
          <a:p>
            <a:pPr eaLnBrk="1" hangingPunct="1">
              <a:buNone/>
            </a:pPr>
            <a:endParaRPr lang="en-US" altLang="zh-TW" sz="3200" dirty="0">
              <a:solidFill>
                <a:srgbClr val="C00000"/>
              </a:solidFill>
              <a:ea typeface="PMingLiU" pitchFamily="18" charset="-120"/>
            </a:endParaRPr>
          </a:p>
          <a:p>
            <a:pPr eaLnBrk="1" hangingPunct="1">
              <a:buNone/>
            </a:pPr>
            <a:r>
              <a:rPr lang="en-US" altLang="zh-TW" sz="3200" dirty="0">
                <a:solidFill>
                  <a:srgbClr val="C00000"/>
                </a:solidFill>
                <a:ea typeface="PMingLiU" pitchFamily="18" charset="-120"/>
              </a:rPr>
              <a:t>     (b) Gray level slicing</a:t>
            </a:r>
          </a:p>
          <a:p>
            <a:pPr eaLnBrk="1" hangingPunct="1">
              <a:buNone/>
            </a:pPr>
            <a:endParaRPr lang="en-US" altLang="zh-TW" sz="3200" dirty="0">
              <a:solidFill>
                <a:srgbClr val="C00000"/>
              </a:solidFill>
              <a:ea typeface="PMingLiU" pitchFamily="18" charset="-120"/>
            </a:endParaRPr>
          </a:p>
          <a:p>
            <a:pPr eaLnBrk="1" hangingPunct="1">
              <a:buNone/>
            </a:pPr>
            <a:endParaRPr lang="en-US" altLang="zh-TW" sz="3200" dirty="0">
              <a:solidFill>
                <a:srgbClr val="C00000"/>
              </a:solidFill>
              <a:ea typeface="PMingLiU" pitchFamily="18" charset="-120"/>
            </a:endParaRPr>
          </a:p>
          <a:p>
            <a:pPr eaLnBrk="1" hangingPunct="1">
              <a:buNone/>
            </a:pPr>
            <a:r>
              <a:rPr lang="en-US" altLang="zh-TW" sz="3200" dirty="0">
                <a:solidFill>
                  <a:srgbClr val="C00000"/>
                </a:solidFill>
                <a:ea typeface="PMingLiU" pitchFamily="18" charset="-120"/>
              </a:rPr>
              <a:t>      (c )Bit plane slicing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371600" y="1143000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sz="2800" b="1" dirty="0">
                <a:solidFill>
                  <a:srgbClr val="7030A0"/>
                </a:solidFill>
                <a:ea typeface="PMingLiU" pitchFamily="18" charset="-120"/>
              </a:rPr>
              <a:t>Piece-wise linear transformation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Necessity of Image Enhancement</a:t>
            </a:r>
          </a:p>
          <a:p>
            <a:r>
              <a:rPr lang="en-US" dirty="0"/>
              <a:t>Spatial Domain Approach</a:t>
            </a:r>
          </a:p>
          <a:p>
            <a:r>
              <a:rPr lang="en-US" dirty="0"/>
              <a:t>Frequency Domain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63" y="228600"/>
            <a:ext cx="7793037" cy="1143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Contrast </a:t>
            </a:r>
            <a:r>
              <a:rPr lang="en-US" altLang="zh-TW" dirty="0" err="1">
                <a:ea typeface="新細明體" pitchFamily="18" charset="-120"/>
              </a:rPr>
              <a:t>Streching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7" name="Text Box 10"/>
          <p:cNvSpPr txBox="1">
            <a:spLocks noGrp="1" noChangeArrowheads="1"/>
          </p:cNvSpPr>
          <p:nvPr>
            <p:ph idx="1"/>
          </p:nvPr>
        </p:nvSpPr>
        <p:spPr bwMode="auto">
          <a:xfrm>
            <a:off x="1182688" y="2017712"/>
            <a:ext cx="7772400" cy="353943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dirty="0"/>
              <a:t>Low contrast images can result from </a:t>
            </a:r>
          </a:p>
          <a:p>
            <a:r>
              <a:rPr lang="en-US" altLang="zh-TW" dirty="0"/>
              <a:t>Poor illumination </a:t>
            </a:r>
          </a:p>
          <a:p>
            <a:pPr>
              <a:buNone/>
            </a:pPr>
            <a:endParaRPr lang="en-US" altLang="zh-TW" dirty="0"/>
          </a:p>
          <a:p>
            <a:r>
              <a:rPr lang="en-US" altLang="zh-TW" dirty="0"/>
              <a:t>lack of dynamic range of the sensor </a:t>
            </a:r>
          </a:p>
          <a:p>
            <a:pPr>
              <a:buNone/>
            </a:pPr>
            <a:endParaRPr lang="en-US" altLang="zh-TW" dirty="0"/>
          </a:p>
          <a:p>
            <a:r>
              <a:rPr lang="en-US" altLang="zh-TW" dirty="0"/>
              <a:t>wrong setting of the </a:t>
            </a:r>
            <a:r>
              <a:rPr lang="en-US" altLang="zh-TW" dirty="0" err="1"/>
              <a:t>lense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6E49-73BD-92D2-5244-53DC1400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stretching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47BEB-93D5-9214-3C0E-2B35F383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017713"/>
            <a:ext cx="8650288" cy="4114800"/>
          </a:xfrm>
        </p:spPr>
        <p:txBody>
          <a:bodyPr/>
          <a:lstStyle/>
          <a:p>
            <a:pPr algn="just"/>
            <a:r>
              <a:rPr lang="en-US" dirty="0"/>
              <a:t>Is a process that expands the range of intensity levels in an image so that it spans the full intensity range of the recording medium or display devices.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6D424-BB66-0B5B-692D-8B0EC96E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1397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2">
            <a:lum bright="-32000"/>
          </a:blip>
          <a:srcRect r="59341" b="50085"/>
          <a:stretch>
            <a:fillRect/>
          </a:stretch>
        </p:blipFill>
        <p:spPr bwMode="auto">
          <a:xfrm>
            <a:off x="5929313" y="0"/>
            <a:ext cx="3424237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ext Box 6"/>
          <p:cNvSpPr txBox="1">
            <a:spLocks noChangeArrowheads="1"/>
          </p:cNvSpPr>
          <p:nvPr/>
        </p:nvSpPr>
        <p:spPr bwMode="auto">
          <a:xfrm>
            <a:off x="3429000" y="3657600"/>
            <a:ext cx="1512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Contrast</a:t>
            </a:r>
          </a:p>
          <a:p>
            <a:r>
              <a:rPr lang="en-US" altLang="zh-TW"/>
              <a:t>stretching</a:t>
            </a:r>
          </a:p>
        </p:txBody>
      </p:sp>
      <p:pic>
        <p:nvPicPr>
          <p:cNvPr id="28676" name="Picture 7"/>
          <p:cNvPicPr>
            <a:picLocks noChangeAspect="1" noChangeArrowheads="1"/>
          </p:cNvPicPr>
          <p:nvPr/>
        </p:nvPicPr>
        <p:blipFill>
          <a:blip r:embed="rId2"/>
          <a:srcRect l="40706" r="18590" b="49988"/>
          <a:stretch>
            <a:fillRect/>
          </a:stretch>
        </p:blipFill>
        <p:spPr bwMode="auto">
          <a:xfrm>
            <a:off x="0" y="0"/>
            <a:ext cx="3429000" cy="3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2"/>
          <a:srcRect t="49988" r="59294"/>
          <a:stretch>
            <a:fillRect/>
          </a:stretch>
        </p:blipFill>
        <p:spPr bwMode="auto">
          <a:xfrm>
            <a:off x="5715000" y="3465513"/>
            <a:ext cx="3429000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Line 9"/>
          <p:cNvSpPr>
            <a:spLocks noChangeShapeType="1"/>
          </p:cNvSpPr>
          <p:nvPr/>
        </p:nvSpPr>
        <p:spPr bwMode="auto">
          <a:xfrm>
            <a:off x="3429000" y="3048000"/>
            <a:ext cx="2362200" cy="22098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41841-0390-4E1C-9DB4-D572EE7F83E1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lum bright="-32000"/>
          </a:blip>
          <a:srcRect r="59341" b="50085"/>
          <a:stretch>
            <a:fillRect/>
          </a:stretch>
        </p:blipFill>
        <p:spPr bwMode="auto">
          <a:xfrm>
            <a:off x="16933" y="381000"/>
            <a:ext cx="512585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834E7-C353-C291-7676-3B5531DAC103}"/>
              </a:ext>
            </a:extLst>
          </p:cNvPr>
          <p:cNvSpPr txBox="1"/>
          <p:nvPr/>
        </p:nvSpPr>
        <p:spPr>
          <a:xfrm>
            <a:off x="5785373" y="1752600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r1=s1, r2=s2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FDF5-4B49-FF32-72B6-09594D776220}"/>
              </a:ext>
            </a:extLst>
          </p:cNvPr>
          <p:cNvSpPr txBox="1"/>
          <p:nvPr/>
        </p:nvSpPr>
        <p:spPr>
          <a:xfrm>
            <a:off x="5732980" y="2598003"/>
            <a:ext cx="2986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r1=r2, s1=0, s2=L-1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41841-0390-4E1C-9DB4-D572EE7F83E1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 l="39531" r="25865"/>
          <a:stretch>
            <a:fillRect/>
          </a:stretch>
        </p:blipFill>
        <p:spPr bwMode="auto">
          <a:xfrm>
            <a:off x="1981200" y="2057400"/>
            <a:ext cx="3200400" cy="4050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734061"/>
            <a:ext cx="6362853" cy="512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3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 dirty="0"/>
              <a:t>Contrast Stretching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500688" y="4357688"/>
            <a:ext cx="3143250" cy="2714625"/>
            <a:chOff x="2832" y="1812"/>
            <a:chExt cx="2928" cy="2344"/>
          </a:xfrm>
        </p:grpSpPr>
        <p:pic>
          <p:nvPicPr>
            <p:cNvPr id="29701" name="Picture 7"/>
            <p:cNvPicPr>
              <a:picLocks noChangeAspect="1" noChangeArrowheads="1"/>
            </p:cNvPicPr>
            <p:nvPr/>
          </p:nvPicPr>
          <p:blipFill>
            <a:blip r:embed="rId3"/>
            <a:srcRect l="39531" r="25865"/>
            <a:stretch>
              <a:fillRect/>
            </a:stretch>
          </p:blipFill>
          <p:spPr bwMode="auto">
            <a:xfrm>
              <a:off x="2832" y="1812"/>
              <a:ext cx="1998" cy="2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2" name="Text Box 6"/>
            <p:cNvSpPr txBox="1">
              <a:spLocks noChangeArrowheads="1"/>
            </p:cNvSpPr>
            <p:nvPr/>
          </p:nvSpPr>
          <p:spPr bwMode="auto">
            <a:xfrm>
              <a:off x="4599" y="2928"/>
              <a:ext cx="116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thresholding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41841-0390-4E1C-9DB4-D572EE7F83E1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3" name="Rectangle 2"/>
          <p:cNvSpPr/>
          <p:nvPr/>
        </p:nvSpPr>
        <p:spPr>
          <a:xfrm>
            <a:off x="762000" y="23622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Char char="q"/>
            </a:pPr>
            <a:r>
              <a:rPr lang="en-US" altLang="zh-TW" dirty="0"/>
              <a:t>Highlighting a specific range of gray level</a:t>
            </a:r>
          </a:p>
          <a:p>
            <a:pPr eaLnBrk="1" hangingPunct="1">
              <a:buFont typeface="Wingdings" pitchFamily="2" charset="2"/>
              <a:buChar char="q"/>
            </a:pPr>
            <a:endParaRPr lang="en-US" dirty="0">
              <a:ea typeface="ＭＳ Ｐゴシック" pitchFamily="-110" charset="-128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en-IE" dirty="0">
                <a:ea typeface="ＭＳ Ｐゴシック" pitchFamily="-110" charset="-128"/>
              </a:rPr>
              <a:t>Similar to </a:t>
            </a:r>
            <a:r>
              <a:rPr lang="en-IE" dirty="0" err="1">
                <a:ea typeface="ＭＳ Ｐゴシック" pitchFamily="-110" charset="-128"/>
              </a:rPr>
              <a:t>thresholding</a:t>
            </a:r>
            <a:r>
              <a:rPr lang="en-IE" dirty="0">
                <a:ea typeface="ＭＳ Ｐゴシック" pitchFamily="-110" charset="-128"/>
              </a:rPr>
              <a:t>.</a:t>
            </a:r>
          </a:p>
          <a:p>
            <a:pPr eaLnBrk="1" hangingPunct="1">
              <a:buFont typeface="Wingdings" pitchFamily="2" charset="2"/>
              <a:buChar char="q"/>
            </a:pPr>
            <a:endParaRPr lang="en-IE" dirty="0">
              <a:ea typeface="ＭＳ Ｐゴシック" pitchFamily="-110" charset="-128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en-IE" dirty="0">
                <a:ea typeface="ＭＳ Ｐゴシック" pitchFamily="-110" charset="-128"/>
              </a:rPr>
              <a:t>Other levels can be  suppressed or maintained</a:t>
            </a:r>
          </a:p>
          <a:p>
            <a:pPr eaLnBrk="1" hangingPunct="1"/>
            <a:endParaRPr lang="en-IE" dirty="0">
              <a:ea typeface="ＭＳ Ｐゴシック" pitchFamily="-110" charset="-128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en-IE" dirty="0">
                <a:ea typeface="ＭＳ Ｐゴシック" pitchFamily="-110" charset="-128"/>
              </a:rPr>
              <a:t>Useful for highlighting features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in an image</a:t>
            </a:r>
            <a:endParaRPr lang="en-US" dirty="0">
              <a:ea typeface="ＭＳ Ｐゴシック" pitchFamily="-110" charset="-128"/>
            </a:endParaRPr>
          </a:p>
          <a:p>
            <a:pPr eaLnBrk="1" hangingPunct="1"/>
            <a:endParaRPr lang="en-US" altLang="zh-TW" dirty="0"/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Gray Level Slicing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Gray-level slicing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20000"/>
          </a:blip>
          <a:srcRect/>
          <a:stretch>
            <a:fillRect/>
          </a:stretch>
        </p:blipFill>
        <p:spPr bwMode="auto">
          <a:xfrm>
            <a:off x="838200" y="2133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BB9C-17A4-11B5-AA20-E738842C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F00AC-96F0-501E-6A72-49714CAC6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82576-DA2A-7AB4-F067-E7603FE2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D50A8-F8CA-EF98-38F9-DE73D02F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595532"/>
            <a:ext cx="7964488" cy="58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E84E-8C97-4B26-46B4-83A4C8E6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Bitplane</a:t>
            </a:r>
            <a:r>
              <a:rPr lang="en-US" dirty="0"/>
              <a:t> slicing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910B7A-D450-55A4-2F3A-1D34B68B7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036" y="2017713"/>
            <a:ext cx="6357703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F92CF-28D0-E419-3F76-1BB40EA2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849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Processing an  image to enhance certain features of the image</a:t>
            </a:r>
          </a:p>
          <a:p>
            <a:endParaRPr lang="en-US" dirty="0"/>
          </a:p>
          <a:p>
            <a:r>
              <a:rPr lang="en-US" dirty="0"/>
              <a:t>Result is more suitable than original image</a:t>
            </a:r>
          </a:p>
          <a:p>
            <a:r>
              <a:rPr lang="en-US" dirty="0"/>
              <a:t>Processing techniques is application oriented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E6F6-4298-E25A-E43A-6FDDE249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6DAF6-6357-71DA-FE45-A78780C5C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" y="304799"/>
            <a:ext cx="6048375" cy="63449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0FC62-F3BD-91F4-6A01-B4849A11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6369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Histogram Processing &amp; Mask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733800"/>
            <a:ext cx="6400800" cy="1752600"/>
          </a:xfrm>
        </p:spPr>
        <p:txBody>
          <a:bodyPr/>
          <a:lstStyle/>
          <a:p>
            <a:endParaRPr lang="en-US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0A15A-D23A-4F7D-A97D-3DDC7C3CCAAF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029686" cy="9535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9050" tIns="19050" rIns="19050" bIns="1905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SzPts val="8500"/>
            </a:pPr>
            <a:r>
              <a:rPr lang="en-US" sz="3600" dirty="0">
                <a:solidFill>
                  <a:srgbClr val="2B1BA5"/>
                </a:solidFill>
              </a:rPr>
              <a:t>Gray level histogram</a:t>
            </a:r>
            <a:endParaRPr sz="3600" dirty="0">
              <a:solidFill>
                <a:srgbClr val="2B1BA5"/>
              </a:solidFill>
            </a:endParaRPr>
          </a:p>
        </p:txBody>
      </p:sp>
      <p:sp>
        <p:nvSpPr>
          <p:cNvPr id="576" name="Google Shape;576;p64"/>
          <p:cNvSpPr txBox="1">
            <a:spLocks noGrp="1"/>
          </p:cNvSpPr>
          <p:nvPr>
            <p:ph type="body" idx="2"/>
          </p:nvPr>
        </p:nvSpPr>
        <p:spPr>
          <a:xfrm>
            <a:off x="0" y="1906135"/>
            <a:ext cx="7411778" cy="47878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9050" tIns="19050" rIns="19050" bIns="19050" numCol="1" anchor="t" anchorCtr="0" compatLnSpc="1">
            <a:prstTxWarp prst="textNoShape">
              <a:avLst/>
            </a:prstTxWarp>
            <a:noAutofit/>
          </a:bodyPr>
          <a:lstStyle/>
          <a:p>
            <a:pPr marL="210312" indent="-210312">
              <a:spcBef>
                <a:spcPts val="1538"/>
              </a:spcBef>
              <a:buSzPts val="5432"/>
              <a:buFont typeface="Helvetica Neue"/>
              <a:buChar char="•"/>
            </a:pPr>
            <a:r>
              <a:rPr lang="en-US" sz="2400" dirty="0"/>
              <a:t>An </a:t>
            </a:r>
            <a:r>
              <a:rPr lang="en-US" sz="2400" dirty="0">
                <a:solidFill>
                  <a:srgbClr val="C00000"/>
                </a:solidFill>
              </a:rPr>
              <a:t>Image Histogram </a:t>
            </a:r>
            <a:r>
              <a:rPr lang="en-US" sz="2400" dirty="0"/>
              <a:t>is a type of histogram that acts as a </a:t>
            </a:r>
            <a:r>
              <a:rPr lang="en-US" sz="2400" dirty="0">
                <a:solidFill>
                  <a:srgbClr val="0000FF"/>
                </a:solidFill>
              </a:rPr>
              <a:t>graphical representation of the lightness/color distribution in a digital image</a:t>
            </a:r>
            <a:r>
              <a:rPr lang="en-US" sz="2400" dirty="0"/>
              <a:t>. </a:t>
            </a:r>
            <a:endParaRPr sz="2400" dirty="0"/>
          </a:p>
          <a:p>
            <a:pPr marL="210312" indent="-210312">
              <a:spcBef>
                <a:spcPts val="1538"/>
              </a:spcBef>
              <a:buSzPts val="5432"/>
              <a:buFont typeface="Helvetica Neue"/>
              <a:buChar char="•"/>
            </a:pPr>
            <a:r>
              <a:rPr lang="en-US" sz="2400" dirty="0"/>
              <a:t>It plots </a:t>
            </a:r>
            <a:r>
              <a:rPr lang="en-US" sz="2400" dirty="0">
                <a:solidFill>
                  <a:srgbClr val="C00000"/>
                </a:solidFill>
              </a:rPr>
              <a:t>the number of pixels </a:t>
            </a:r>
            <a:r>
              <a:rPr lang="en-US" sz="2400" dirty="0">
                <a:solidFill>
                  <a:srgbClr val="0000FF"/>
                </a:solidFill>
              </a:rPr>
              <a:t>for each intensity value. </a:t>
            </a:r>
            <a:endParaRPr sz="2400" dirty="0">
              <a:solidFill>
                <a:srgbClr val="0000FF"/>
              </a:solidFill>
            </a:endParaRPr>
          </a:p>
          <a:p>
            <a:pPr marL="210312" indent="-210312">
              <a:spcBef>
                <a:spcPts val="1538"/>
              </a:spcBef>
              <a:buSzPts val="5432"/>
              <a:buFont typeface="Helvetica Neue"/>
              <a:buChar char="•"/>
            </a:pPr>
            <a:r>
              <a:rPr lang="en-US" sz="2400" dirty="0"/>
              <a:t>Histogram of images provide a </a:t>
            </a:r>
            <a:r>
              <a:rPr lang="en-US" sz="2400" dirty="0">
                <a:solidFill>
                  <a:srgbClr val="0000FF"/>
                </a:solidFill>
              </a:rPr>
              <a:t>global description of their appearance. </a:t>
            </a: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578" name="Google Shape;578;p64"/>
          <p:cNvSpPr txBox="1"/>
          <p:nvPr/>
        </p:nvSpPr>
        <p:spPr>
          <a:xfrm>
            <a:off x="6358847" y="1117520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4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D053-C500-9C22-B11A-FEBD0079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7B0EF-F6B6-3B05-86E9-1B1DDED2F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2B757-7090-17E6-F90E-1C1D0687287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AC5BB-6699-9801-01E1-5D15B2BFA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Google Shape;586;p65" descr="page22image687672576.png">
            <a:extLst>
              <a:ext uri="{FF2B5EF4-FFF2-40B4-BE49-F238E27FC236}">
                <a16:creationId xmlns:a16="http://schemas.microsoft.com/office/drawing/2014/main" id="{9BC6B716-8A11-517F-2B89-60B68B1834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333312"/>
            <a:ext cx="8686800" cy="5534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910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7367-EDF5-B15C-FB90-2E0B16D7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021177-A849-67DB-7125-817A979AE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00" y="617538"/>
            <a:ext cx="7772400" cy="27616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8C869-B725-36FF-754C-7DB33D45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7675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A1EC-BE4C-964A-F7A9-5763031A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78403A-BC7E-1A71-BB47-D9D97EA61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75286"/>
            <a:ext cx="3971925" cy="3657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510C8-2BE2-1942-5DE4-4A84FE9C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508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981200"/>
            <a:ext cx="7116763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Contrast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1" y="1981200"/>
            <a:ext cx="72072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Contrast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05000"/>
            <a:ext cx="76168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AB5E-3F19-B848-E59C-19636D54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1A834-549A-1885-F616-224F7CC95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495A6-A54F-6217-6245-8D673DE1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pic>
        <p:nvPicPr>
          <p:cNvPr id="5" name="Google Shape;618;p69" descr="page23image687023040.png">
            <a:extLst>
              <a:ext uri="{FF2B5EF4-FFF2-40B4-BE49-F238E27FC236}">
                <a16:creationId xmlns:a16="http://schemas.microsoft.com/office/drawing/2014/main" id="{80BA156A-CCA0-5F71-98DA-7D57DB7546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912" y="594359"/>
            <a:ext cx="8241856" cy="4663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33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 altLang="zh-TW" dirty="0">
                <a:ea typeface="PMingLiU" pitchFamily="18" charset="-120"/>
              </a:rPr>
              <a:t>Two Approaches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2017713"/>
            <a:ext cx="8421688" cy="41148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hlink"/>
                </a:solidFill>
                <a:ea typeface="PMingLiU" pitchFamily="18" charset="-120"/>
              </a:rPr>
              <a:t>Spatial domain</a:t>
            </a:r>
          </a:p>
          <a:p>
            <a:pPr lvl="1" eaLnBrk="1" hangingPunct="1"/>
            <a:r>
              <a:rPr lang="en-US" altLang="zh-TW" dirty="0">
                <a:ea typeface="PMingLiU" pitchFamily="18" charset="-120"/>
              </a:rPr>
              <a:t>Direct manipulation of pixels</a:t>
            </a:r>
          </a:p>
          <a:p>
            <a:pPr lvl="2" eaLnBrk="1" hangingPunct="1"/>
            <a:r>
              <a:rPr lang="en-US" altLang="zh-TW" dirty="0">
                <a:solidFill>
                  <a:schemeClr val="hlink"/>
                </a:solidFill>
                <a:ea typeface="PMingLiU" pitchFamily="18" charset="-120"/>
              </a:rPr>
              <a:t>Point processing</a:t>
            </a:r>
          </a:p>
          <a:p>
            <a:pPr lvl="2" eaLnBrk="1" hangingPunct="1"/>
            <a:r>
              <a:rPr lang="en-US" altLang="zh-TW" dirty="0">
                <a:solidFill>
                  <a:schemeClr val="hlink"/>
                </a:solidFill>
                <a:ea typeface="PMingLiU" pitchFamily="18" charset="-120"/>
              </a:rPr>
              <a:t>Neighborhood processing(Mask Processing)</a:t>
            </a:r>
          </a:p>
          <a:p>
            <a:pPr eaLnBrk="1" hangingPunct="1"/>
            <a:r>
              <a:rPr lang="en-US" altLang="zh-TW" dirty="0">
                <a:solidFill>
                  <a:schemeClr val="hlink"/>
                </a:solidFill>
                <a:ea typeface="PMingLiU" pitchFamily="18" charset="-120"/>
              </a:rPr>
              <a:t>Frequency domain</a:t>
            </a:r>
          </a:p>
          <a:p>
            <a:pPr lvl="1" eaLnBrk="1" hangingPunct="1"/>
            <a:r>
              <a:rPr lang="en-US" altLang="zh-TW" dirty="0">
                <a:ea typeface="PMingLiU" pitchFamily="18" charset="-120"/>
              </a:rPr>
              <a:t>Modify the Fourier transform of an image</a:t>
            </a:r>
          </a:p>
          <a:p>
            <a:pPr lvl="1" eaLnBrk="1" hangingPunct="1"/>
            <a:endParaRPr lang="en-US" altLang="zh-TW" dirty="0">
              <a:ea typeface="PMingLiU" pitchFamily="18" charset="-120"/>
            </a:endParaRPr>
          </a:p>
        </p:txBody>
      </p:sp>
      <p:sp>
        <p:nvSpPr>
          <p:cNvPr id="8196" name="AutoShape 4"/>
          <p:cNvSpPr>
            <a:spLocks/>
          </p:cNvSpPr>
          <p:nvPr/>
        </p:nvSpPr>
        <p:spPr bwMode="auto">
          <a:xfrm>
            <a:off x="76200" y="2819400"/>
            <a:ext cx="174625" cy="2122488"/>
          </a:xfrm>
          <a:prstGeom prst="leftBrace">
            <a:avLst>
              <a:gd name="adj1" fmla="val 101288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</a:t>
            </a:r>
            <a:r>
              <a:rPr lang="en-US"/>
              <a:t>Equalisation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6934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pic>
        <p:nvPicPr>
          <p:cNvPr id="3074" name="Picture 2" descr="C:\Users\SALMAN\Desktop\enhance33 (1).gif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81000"/>
            <a:ext cx="5638800" cy="3124200"/>
          </a:xfrm>
          <a:prstGeom prst="rect">
            <a:avLst/>
          </a:prstGeom>
          <a:noFill/>
        </p:spPr>
      </p:pic>
      <p:pic>
        <p:nvPicPr>
          <p:cNvPr id="3075" name="Picture 3" descr="C:\Users\SALMAN\Desktop\images (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505200"/>
            <a:ext cx="601980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EF3A-554F-2F16-43F8-283B309A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D2D7D-FA28-F706-D95C-9C5520766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two different images can have same histogram ?????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7D533-C9E2-00D8-B090-775FD7FB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6375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F7DA-3EF7-BB51-B524-967F1925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71F98-29D3-B38A-3A64-FD2051E3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pic>
        <p:nvPicPr>
          <p:cNvPr id="5" name="Google Shape;602;p67" descr="page23image687027616.png">
            <a:extLst>
              <a:ext uri="{FF2B5EF4-FFF2-40B4-BE49-F238E27FC236}">
                <a16:creationId xmlns:a16="http://schemas.microsoft.com/office/drawing/2014/main" id="{9B7AB5AE-5FFC-8427-CCE1-7F48FC894FD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990600" y="2209801"/>
            <a:ext cx="6893611" cy="268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90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BFE8-29DA-4131-099D-9112AFF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AC661-0944-532A-8E97-5FB3920EE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088" y="4249738"/>
            <a:ext cx="7772400" cy="41148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39109-BF63-73C7-CE2F-FB640EE0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pic>
        <p:nvPicPr>
          <p:cNvPr id="1026" name="Picture 5">
            <a:extLst>
              <a:ext uri="{FF2B5EF4-FFF2-40B4-BE49-F238E27FC236}">
                <a16:creationId xmlns:a16="http://schemas.microsoft.com/office/drawing/2014/main" id="{E4A54577-97D6-8E76-8303-95161F44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89225"/>
            <a:ext cx="2003425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6">
            <a:extLst>
              <a:ext uri="{FF2B5EF4-FFF2-40B4-BE49-F238E27FC236}">
                <a16:creationId xmlns:a16="http://schemas.microsoft.com/office/drawing/2014/main" id="{CBFA93C1-8FD7-7F80-ADCB-7B00A6E84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3336925" cy="12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8B1480E-F598-0869-09E0-2468FF45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232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5B9FA21-1BAB-3EFF-3B63-5B283EA7F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390" y="1972192"/>
            <a:ext cx="903965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 the output image if the following transformation is applied to the image. Show the histogram of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new image.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C5C1C97-DE34-DEF7-692D-9CAB95C72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6561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604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5AF8-0649-1E4B-E105-3EEE58AA1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888" y="4684713"/>
            <a:ext cx="7772400" cy="41148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C5FA4-E59A-4127-C592-28158F00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13AA446-0437-9A50-F746-6DF9BFB35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90" y="375444"/>
            <a:ext cx="878907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Given an image of size 4x4, 4- bits passes through an intensity transformation function given by: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8">
            <a:extLst>
              <a:ext uri="{FF2B5EF4-FFF2-40B4-BE49-F238E27FC236}">
                <a16:creationId xmlns:a16="http://schemas.microsoft.com/office/drawing/2014/main" id="{508F3150-72E7-705B-DA01-566B035A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8" y="654338"/>
            <a:ext cx="21415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0C448EB-9362-8A87-BFCA-20322EE0C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17914"/>
            <a:ext cx="77796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α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β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 constants, few pixels are available in the input and output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images, as shown below. Find the value of A and 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43F77-DA89-6E39-E23D-65572E539B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115363"/>
            <a:ext cx="4692650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9775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FC3C-1117-5715-D88B-8847748B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04AA9-60C9-CCFA-57E6-E24C06BA3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 an 8-bit image having the following histogram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03190-E6ED-93CF-A0C6-CAC3082F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28B2C-D9D7-53DB-CDE6-571279EB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1267" y="2380932"/>
            <a:ext cx="4101465" cy="209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B2777-7E02-A628-BE1E-4F9139256E9C}"/>
              </a:ext>
            </a:extLst>
          </p:cNvPr>
          <p:cNvSpPr txBox="1"/>
          <p:nvPr/>
        </p:nvSpPr>
        <p:spPr>
          <a:xfrm>
            <a:off x="235266" y="4477067"/>
            <a:ext cx="8908733" cy="914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Assume that the least significant bit for each pixel in the image is set to 0. Show the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histogram of this new image. Justify your answer.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083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C8F3-45ED-2DEA-7226-1449CADB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</a:rPr>
              <a:t>Histogram Equalization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BD211-3F0D-CA33-F6C5-8A9F3313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8A4518-E1F6-94D5-C3AC-B53A7A6CF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1" y="2514601"/>
            <a:ext cx="464676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36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3A26-8241-D0AA-628E-24AA7B66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4D75-4152-DDA9-CC53-44B96E1F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04800"/>
            <a:ext cx="7772400" cy="4114800"/>
          </a:xfrm>
        </p:spPr>
        <p:txBody>
          <a:bodyPr/>
          <a:lstStyle/>
          <a:p>
            <a:pPr marL="743712" lvl="1" indent="-3718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1"/>
              <a:buFont typeface="Helvetica Neue"/>
              <a:buChar char="•"/>
            </a:pPr>
            <a:r>
              <a:rPr lang="en-US" dirty="0">
                <a:solidFill>
                  <a:srgbClr val="0000FF"/>
                </a:solidFill>
              </a:rPr>
              <a:t>Maximum value </a:t>
            </a:r>
            <a:r>
              <a:rPr lang="en-US" dirty="0"/>
              <a:t>is found to be </a:t>
            </a:r>
            <a:r>
              <a:rPr lang="en-US" dirty="0">
                <a:solidFill>
                  <a:srgbClr val="C00000"/>
                </a:solidFill>
              </a:rPr>
              <a:t>5.</a:t>
            </a:r>
            <a:r>
              <a:rPr lang="en-US" dirty="0"/>
              <a:t> We need a </a:t>
            </a:r>
            <a:r>
              <a:rPr lang="en-US" dirty="0">
                <a:solidFill>
                  <a:srgbClr val="C00000"/>
                </a:solidFill>
              </a:rPr>
              <a:t>minimum of 3 bits </a:t>
            </a:r>
            <a:r>
              <a:rPr lang="en-US" dirty="0"/>
              <a:t>to represent the number. </a:t>
            </a:r>
          </a:p>
          <a:p>
            <a:pPr marL="743712" lvl="1" indent="-3718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1"/>
              <a:buFont typeface="Helvetica Neue"/>
              <a:buChar char="•"/>
            </a:pPr>
            <a:r>
              <a:rPr lang="en-US" dirty="0"/>
              <a:t>There are </a:t>
            </a:r>
            <a:r>
              <a:rPr lang="en-US" dirty="0">
                <a:solidFill>
                  <a:srgbClr val="0000FF"/>
                </a:solidFill>
              </a:rPr>
              <a:t>8 possible gray levels from 0 to 7 </a:t>
            </a:r>
          </a:p>
          <a:p>
            <a:pPr marL="743712" lvl="1" indent="-3718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1"/>
              <a:buFont typeface="Helvetica Neue"/>
              <a:buChar char="•"/>
            </a:pPr>
            <a:r>
              <a:rPr lang="en-US" dirty="0">
                <a:solidFill>
                  <a:srgbClr val="0000FF"/>
                </a:solidFill>
              </a:rPr>
              <a:t>Histogram of input image:-</a:t>
            </a:r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1B9BE-6411-0AC6-E023-F8178D5E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8A1F1-39C0-48E9-67BF-8CE87CF5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8" y="3632201"/>
            <a:ext cx="7746319" cy="17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8D9B-0482-1C02-7E6C-E1F6E7E0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9A243-99EE-1224-BFE5-D4E6DD11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17713"/>
            <a:ext cx="8726488" cy="41148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Step1: </a:t>
            </a:r>
            <a:r>
              <a:rPr lang="en-US" dirty="0"/>
              <a:t>Compute the </a:t>
            </a:r>
            <a:r>
              <a:rPr lang="en-US" dirty="0">
                <a:solidFill>
                  <a:srgbClr val="0000FF"/>
                </a:solidFill>
              </a:rPr>
              <a:t>running sum of histogram values. </a:t>
            </a:r>
            <a:br>
              <a:rPr lang="en-US" dirty="0">
                <a:solidFill>
                  <a:srgbClr val="0000FF"/>
                </a:solidFill>
              </a:rPr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B1D0F-07E2-B142-CC0B-213FC982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87A47-1C3E-8830-6E25-6D251C612986}"/>
              </a:ext>
            </a:extLst>
          </p:cNvPr>
          <p:cNvSpPr txBox="1"/>
          <p:nvPr/>
        </p:nvSpPr>
        <p:spPr>
          <a:xfrm>
            <a:off x="533400" y="3252583"/>
            <a:ext cx="822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Running sum is otherwise known as </a:t>
            </a:r>
            <a:r>
              <a:rPr lang="en-US" dirty="0">
                <a:solidFill>
                  <a:srgbClr val="0000FF"/>
                </a:solidFill>
              </a:rPr>
              <a:t>Cumulative Frequency Distribution(CFD). </a:t>
            </a:r>
            <a:endParaRPr lang="en-IN" dirty="0"/>
          </a:p>
        </p:txBody>
      </p:sp>
      <p:pic>
        <p:nvPicPr>
          <p:cNvPr id="7" name="Google Shape;678;p76" descr="Image">
            <a:extLst>
              <a:ext uri="{FF2B5EF4-FFF2-40B4-BE49-F238E27FC236}">
                <a16:creationId xmlns:a16="http://schemas.microsoft.com/office/drawing/2014/main" id="{A90ADD37-CA1E-06B9-C5E7-432896C13EB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4190095"/>
            <a:ext cx="8077200" cy="2199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23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Spatial domain -Background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600200"/>
            <a:ext cx="8650288" cy="4611688"/>
          </a:xfrm>
        </p:spPr>
        <p:txBody>
          <a:bodyPr/>
          <a:lstStyle/>
          <a:p>
            <a:pPr eaLnBrk="1" hangingPunct="1"/>
            <a:endParaRPr lang="en-US" altLang="zh-TW" dirty="0">
              <a:ea typeface="PMingLiU" pitchFamily="18" charset="-120"/>
            </a:endParaRPr>
          </a:p>
          <a:p>
            <a:pPr eaLnBrk="1" hangingPunct="1"/>
            <a:r>
              <a:rPr lang="en-US" altLang="zh-TW" dirty="0">
                <a:ea typeface="PMingLiU" pitchFamily="18" charset="-120"/>
              </a:rPr>
              <a:t>Spatial domain processing</a:t>
            </a:r>
            <a:endParaRPr lang="en-US" altLang="zh-TW" dirty="0">
              <a:solidFill>
                <a:schemeClr val="folHlink"/>
              </a:solidFill>
              <a:ea typeface="PMingLiU" pitchFamily="18" charset="-120"/>
            </a:endParaRPr>
          </a:p>
          <a:p>
            <a:pPr lvl="1" eaLnBrk="1" hangingPunct="1"/>
            <a:r>
              <a:rPr lang="en-US" altLang="zh-TW" sz="3200" dirty="0">
                <a:solidFill>
                  <a:schemeClr val="folHlink"/>
                </a:solidFill>
                <a:ea typeface="PMingLiU" pitchFamily="18" charset="-120"/>
              </a:rPr>
              <a:t>g(</a:t>
            </a:r>
            <a:r>
              <a:rPr lang="en-US" altLang="zh-TW" sz="3200" dirty="0" err="1">
                <a:solidFill>
                  <a:schemeClr val="folHlink"/>
                </a:solidFill>
                <a:ea typeface="PMingLiU" pitchFamily="18" charset="-120"/>
              </a:rPr>
              <a:t>x,y</a:t>
            </a:r>
            <a:r>
              <a:rPr lang="en-US" altLang="zh-TW" sz="3200" dirty="0">
                <a:solidFill>
                  <a:schemeClr val="folHlink"/>
                </a:solidFill>
                <a:ea typeface="PMingLiU" pitchFamily="18" charset="-120"/>
              </a:rPr>
              <a:t>)</a:t>
            </a:r>
            <a:r>
              <a:rPr lang="en-US" altLang="zh-TW" sz="3200" dirty="0">
                <a:solidFill>
                  <a:schemeClr val="hlink"/>
                </a:solidFill>
                <a:ea typeface="PMingLiU" pitchFamily="18" charset="-120"/>
              </a:rPr>
              <a:t>=T[ </a:t>
            </a:r>
            <a:r>
              <a:rPr lang="en-US" altLang="zh-TW" sz="3200" dirty="0">
                <a:solidFill>
                  <a:schemeClr val="folHlink"/>
                </a:solidFill>
                <a:ea typeface="PMingLiU" pitchFamily="18" charset="-120"/>
              </a:rPr>
              <a:t>f(</a:t>
            </a:r>
            <a:r>
              <a:rPr lang="en-US" altLang="zh-TW" sz="3200" dirty="0" err="1">
                <a:solidFill>
                  <a:schemeClr val="folHlink"/>
                </a:solidFill>
                <a:ea typeface="PMingLiU" pitchFamily="18" charset="-120"/>
              </a:rPr>
              <a:t>x,y</a:t>
            </a:r>
            <a:r>
              <a:rPr lang="en-US" altLang="zh-TW" sz="3200" dirty="0">
                <a:solidFill>
                  <a:schemeClr val="folHlink"/>
                </a:solidFill>
                <a:ea typeface="PMingLiU" pitchFamily="18" charset="-120"/>
              </a:rPr>
              <a:t>)</a:t>
            </a:r>
            <a:r>
              <a:rPr lang="en-US" altLang="zh-TW" sz="3200" dirty="0">
                <a:solidFill>
                  <a:schemeClr val="hlink"/>
                </a:solidFill>
                <a:ea typeface="PMingLiU" pitchFamily="18" charset="-120"/>
              </a:rPr>
              <a:t> ] </a:t>
            </a:r>
          </a:p>
          <a:p>
            <a:pPr lvl="1" eaLnBrk="1" hangingPunct="1"/>
            <a:r>
              <a:rPr lang="en-US" altLang="zh-TW" sz="3200" dirty="0">
                <a:ea typeface="PMingLiU" pitchFamily="18" charset="-120"/>
              </a:rPr>
              <a:t>f(</a:t>
            </a:r>
            <a:r>
              <a:rPr lang="en-US" altLang="zh-TW" sz="3200" dirty="0" err="1">
                <a:ea typeface="PMingLiU" pitchFamily="18" charset="-120"/>
              </a:rPr>
              <a:t>x,y</a:t>
            </a:r>
            <a:r>
              <a:rPr lang="en-US" altLang="zh-TW" sz="3200" dirty="0">
                <a:ea typeface="PMingLiU" pitchFamily="18" charset="-120"/>
              </a:rPr>
              <a:t>): input image</a:t>
            </a:r>
          </a:p>
          <a:p>
            <a:pPr lvl="1" eaLnBrk="1" hangingPunct="1"/>
            <a:r>
              <a:rPr lang="en-US" altLang="zh-TW" sz="3200" dirty="0">
                <a:ea typeface="PMingLiU" pitchFamily="18" charset="-120"/>
              </a:rPr>
              <a:t>g(</a:t>
            </a:r>
            <a:r>
              <a:rPr lang="en-US" altLang="zh-TW" sz="3200" dirty="0" err="1">
                <a:ea typeface="PMingLiU" pitchFamily="18" charset="-120"/>
              </a:rPr>
              <a:t>x,y</a:t>
            </a:r>
            <a:r>
              <a:rPr lang="en-US" altLang="zh-TW" sz="3200" dirty="0">
                <a:ea typeface="PMingLiU" pitchFamily="18" charset="-120"/>
              </a:rPr>
              <a:t>): output image</a:t>
            </a:r>
          </a:p>
          <a:p>
            <a:pPr lvl="1" eaLnBrk="1" hangingPunct="1"/>
            <a:r>
              <a:rPr lang="en-US" altLang="zh-TW" sz="3200" dirty="0">
                <a:solidFill>
                  <a:srgbClr val="FF0000"/>
                </a:solidFill>
                <a:ea typeface="PMingLiU" pitchFamily="18" charset="-120"/>
              </a:rPr>
              <a:t>T:</a:t>
            </a:r>
            <a:r>
              <a:rPr lang="en-US" altLang="zh-TW" sz="3200" dirty="0">
                <a:ea typeface="PMingLiU" pitchFamily="18" charset="-120"/>
              </a:rPr>
              <a:t> operator</a:t>
            </a:r>
          </a:p>
          <a:p>
            <a:pPr lvl="2" eaLnBrk="1" hangingPunct="1"/>
            <a:r>
              <a:rPr lang="en-US" altLang="zh-TW" sz="3200" dirty="0">
                <a:ea typeface="PMingLiU" pitchFamily="18" charset="-120"/>
              </a:rPr>
              <a:t>Defined over some neighborhood of (</a:t>
            </a:r>
            <a:r>
              <a:rPr lang="en-US" altLang="zh-TW" sz="3200" dirty="0" err="1">
                <a:ea typeface="PMingLiU" pitchFamily="18" charset="-120"/>
              </a:rPr>
              <a:t>x,y</a:t>
            </a:r>
            <a:r>
              <a:rPr lang="en-US" altLang="zh-TW" sz="3200" dirty="0">
                <a:ea typeface="PMingLiU" pitchFamily="18" charset="-120"/>
              </a:rPr>
              <a:t>)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703888" y="2243138"/>
            <a:ext cx="3116262" cy="728662"/>
            <a:chOff x="3014" y="1413"/>
            <a:chExt cx="1963" cy="459"/>
          </a:xfrm>
        </p:grpSpPr>
        <p:sp>
          <p:nvSpPr>
            <p:cNvPr id="9221" name="Line 4"/>
            <p:cNvSpPr>
              <a:spLocks noChangeShapeType="1"/>
            </p:cNvSpPr>
            <p:nvPr/>
          </p:nvSpPr>
          <p:spPr bwMode="auto">
            <a:xfrm>
              <a:off x="3216" y="172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22" name="Rectangle 5"/>
            <p:cNvSpPr>
              <a:spLocks noChangeArrowheads="1"/>
            </p:cNvSpPr>
            <p:nvPr/>
          </p:nvSpPr>
          <p:spPr bwMode="auto">
            <a:xfrm>
              <a:off x="3648" y="1584"/>
              <a:ext cx="576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/>
                <a:t>T</a:t>
              </a:r>
            </a:p>
          </p:txBody>
        </p:sp>
        <p:sp>
          <p:nvSpPr>
            <p:cNvPr id="9223" name="Line 6"/>
            <p:cNvSpPr>
              <a:spLocks noChangeShapeType="1"/>
            </p:cNvSpPr>
            <p:nvPr/>
          </p:nvSpPr>
          <p:spPr bwMode="auto">
            <a:xfrm>
              <a:off x="4224" y="172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24" name="Text Box 7"/>
            <p:cNvSpPr txBox="1">
              <a:spLocks noChangeArrowheads="1"/>
            </p:cNvSpPr>
            <p:nvPr/>
          </p:nvSpPr>
          <p:spPr bwMode="auto">
            <a:xfrm>
              <a:off x="3014" y="1413"/>
              <a:ext cx="5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f(x,y)</a:t>
              </a:r>
            </a:p>
          </p:txBody>
        </p:sp>
        <p:sp>
          <p:nvSpPr>
            <p:cNvPr id="9225" name="Text Box 8"/>
            <p:cNvSpPr txBox="1">
              <a:spLocks noChangeArrowheads="1"/>
            </p:cNvSpPr>
            <p:nvPr/>
          </p:nvSpPr>
          <p:spPr bwMode="auto">
            <a:xfrm>
              <a:off x="4358" y="1413"/>
              <a:ext cx="61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g(x,y)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BE0-37D1-9A58-D983-30D1FCC8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FF9FF-1050-B38A-BCFC-72CEA3CE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8752C-7C5F-770E-35DC-019E7A1C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42313-0C2E-718A-88F2-B507F41D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3" y="1825625"/>
            <a:ext cx="8700544" cy="26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2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E945-2595-3A31-1520-FC9DC551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A56D-E6CD-96EA-AAD5-E7939612C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17713"/>
            <a:ext cx="8726488" cy="4114800"/>
          </a:xfrm>
        </p:spPr>
        <p:txBody>
          <a:bodyPr/>
          <a:lstStyle/>
          <a:p>
            <a:pPr marL="0" lvl="1" indent="857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464"/>
              <a:buFont typeface="Helvetica Neue"/>
              <a:buNone/>
            </a:pPr>
            <a:r>
              <a:rPr lang="en-US" b="1" dirty="0">
                <a:solidFill>
                  <a:srgbClr val="C00000"/>
                </a:solidFill>
              </a:rPr>
              <a:t>Step 2 : </a:t>
            </a:r>
            <a:r>
              <a:rPr lang="en-US" dirty="0">
                <a:solidFill>
                  <a:srgbClr val="0000FF"/>
                </a:solidFill>
              </a:rPr>
              <a:t>Divide the running sum </a:t>
            </a:r>
            <a:r>
              <a:rPr lang="en-US" dirty="0"/>
              <a:t>obtained in step1 </a:t>
            </a:r>
            <a:r>
              <a:rPr lang="en-US" dirty="0">
                <a:solidFill>
                  <a:srgbClr val="0000FF"/>
                </a:solidFill>
              </a:rPr>
              <a:t>by the total number of pixels </a:t>
            </a:r>
            <a:r>
              <a:rPr lang="en-US" dirty="0"/>
              <a:t>(which is </a:t>
            </a:r>
            <a:r>
              <a:rPr lang="en-US" dirty="0">
                <a:solidFill>
                  <a:srgbClr val="C00000"/>
                </a:solidFill>
              </a:rPr>
              <a:t>25</a:t>
            </a:r>
            <a:r>
              <a:rPr lang="en-US" dirty="0"/>
              <a:t> in this case).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B295E-3A84-87D8-A31B-0227A615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  <p:pic>
        <p:nvPicPr>
          <p:cNvPr id="5" name="Google Shape;687;p77" descr="Image">
            <a:extLst>
              <a:ext uri="{FF2B5EF4-FFF2-40B4-BE49-F238E27FC236}">
                <a16:creationId xmlns:a16="http://schemas.microsoft.com/office/drawing/2014/main" id="{4ACDD013-BC95-A891-04C8-54FCAB6387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3048000"/>
            <a:ext cx="8229600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19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0AF7-5F18-7A38-8970-4DFB8952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825E1-B776-72D1-B6B7-481BF2A26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17713"/>
            <a:ext cx="8726488" cy="4114800"/>
          </a:xfrm>
        </p:spPr>
        <p:txBody>
          <a:bodyPr/>
          <a:lstStyle/>
          <a:p>
            <a:pPr marL="0" lvl="1" indent="237743" algn="just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496"/>
              <a:buFont typeface="Helvetica Neue"/>
              <a:buNone/>
            </a:pPr>
            <a:r>
              <a:rPr lang="en-US" b="1" dirty="0">
                <a:solidFill>
                  <a:srgbClr val="C00000"/>
                </a:solidFill>
              </a:rPr>
              <a:t>Step3: </a:t>
            </a:r>
            <a:r>
              <a:rPr lang="en-US" dirty="0">
                <a:solidFill>
                  <a:srgbClr val="0000FF"/>
                </a:solidFill>
              </a:rPr>
              <a:t>Multiply the values </a:t>
            </a:r>
            <a:r>
              <a:rPr lang="en-US" dirty="0"/>
              <a:t>from step 2 </a:t>
            </a:r>
            <a:r>
              <a:rPr lang="en-US" dirty="0">
                <a:solidFill>
                  <a:srgbClr val="0000FF"/>
                </a:solidFill>
              </a:rPr>
              <a:t>by the maximum gray level value </a:t>
            </a:r>
            <a:r>
              <a:rPr lang="en-US" dirty="0"/>
              <a:t>(which is </a:t>
            </a:r>
            <a:r>
              <a:rPr lang="en-US" dirty="0">
                <a:solidFill>
                  <a:srgbClr val="C00000"/>
                </a:solidFill>
              </a:rPr>
              <a:t>7 </a:t>
            </a:r>
            <a:r>
              <a:rPr lang="en-US" dirty="0"/>
              <a:t>in this case). The result is then </a:t>
            </a:r>
            <a:r>
              <a:rPr lang="en-US" dirty="0">
                <a:solidFill>
                  <a:srgbClr val="0000FF"/>
                </a:solidFill>
              </a:rPr>
              <a:t>rounded to closest integer</a:t>
            </a:r>
            <a:r>
              <a:rPr lang="en-US" dirty="0"/>
              <a:t>.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E4EF-A9FF-3BD6-0E82-99B8C7EB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  <p:pic>
        <p:nvPicPr>
          <p:cNvPr id="7" name="Google Shape;696;p78" descr="Image">
            <a:extLst>
              <a:ext uri="{FF2B5EF4-FFF2-40B4-BE49-F238E27FC236}">
                <a16:creationId xmlns:a16="http://schemas.microsoft.com/office/drawing/2014/main" id="{76EB79AC-509F-5AAA-B142-C5AF239E20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3200400"/>
            <a:ext cx="8497888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3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9"/>
          <p:cNvSpPr txBox="1">
            <a:spLocks noGrp="1"/>
          </p:cNvSpPr>
          <p:nvPr>
            <p:ph type="body" idx="2"/>
          </p:nvPr>
        </p:nvSpPr>
        <p:spPr>
          <a:xfrm>
            <a:off x="104285" y="2286000"/>
            <a:ext cx="8630647" cy="35637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9050" tIns="19050" rIns="19050" bIns="1905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100000"/>
              </a:lnSpc>
              <a:spcBef>
                <a:spcPts val="225"/>
              </a:spcBef>
              <a:buSzPts val="5904"/>
              <a:buNone/>
            </a:pPr>
            <a:r>
              <a:rPr lang="en-US" sz="2400" b="1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4: </a:t>
            </a:r>
            <a:r>
              <a:rPr lang="en-US" sz="24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 the gray level values to the results </a:t>
            </a: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step 3 using a one to one correspondence</a:t>
            </a:r>
            <a:endParaRPr sz="2400" dirty="0"/>
          </a:p>
          <a:p>
            <a:pPr marL="0" lvl="1" indent="171450">
              <a:buSzPts val="4800"/>
              <a:buNone/>
            </a:pPr>
            <a:endParaRPr sz="18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1" indent="171450">
              <a:buSzPts val="4800"/>
              <a:buNone/>
            </a:pPr>
            <a:endParaRPr sz="18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5" name="Google Shape;705;p79"/>
          <p:cNvSpPr txBox="1"/>
          <p:nvPr/>
        </p:nvSpPr>
        <p:spPr>
          <a:xfrm>
            <a:off x="4362459" y="4847188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4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900"/>
          </a:p>
        </p:txBody>
      </p:sp>
      <p:pic>
        <p:nvPicPr>
          <p:cNvPr id="707" name="Google Shape;707;p7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2853" y="3124200"/>
            <a:ext cx="3322674" cy="315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ADBBCA-A04D-6E26-7270-FED4B5F07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06" y="4212148"/>
            <a:ext cx="4896194" cy="2281763"/>
          </a:xfrm>
          <a:prstGeom prst="rect">
            <a:avLst/>
          </a:prstGeom>
        </p:spPr>
      </p:pic>
      <p:sp>
        <p:nvSpPr>
          <p:cNvPr id="7" name="Google Shape;647;p73">
            <a:extLst>
              <a:ext uri="{FF2B5EF4-FFF2-40B4-BE49-F238E27FC236}">
                <a16:creationId xmlns:a16="http://schemas.microsoft.com/office/drawing/2014/main" id="{C2A996BB-3942-F004-E569-8D1A3F1686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473" y="869976"/>
            <a:ext cx="8941981" cy="3142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9050" tIns="19050" rIns="19050" bIns="1905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SzPts val="8500"/>
            </a:pPr>
            <a:r>
              <a:rPr lang="en-US" sz="2475" dirty="0">
                <a:solidFill>
                  <a:srgbClr val="2B1BA5"/>
                </a:solidFill>
              </a:rPr>
              <a:t>Histogram Processing </a:t>
            </a:r>
            <a:r>
              <a:rPr lang="en-US" sz="2475" b="1" dirty="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2250" b="1" dirty="0">
                <a:solidFill>
                  <a:srgbClr val="C00000"/>
                </a:solidFill>
              </a:rPr>
              <a:t>Histogram Equalization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1BBF-A92B-C694-5140-B899979B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B2B01-58A8-5D9D-0185-02A08BD39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6D581-CBF6-ED89-3045-5AC0EBE4CE0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D9543-0D76-6956-30AE-D6AA89B17B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18D16-32DE-EEAA-8A6D-F3A5435A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2237102"/>
            <a:ext cx="8915400" cy="9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18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E66C41-AF29-1D1F-49B5-935F60FB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2" y="1333888"/>
            <a:ext cx="3846328" cy="2665283"/>
          </a:xfrm>
          <a:prstGeom prst="rect">
            <a:avLst/>
          </a:prstGeom>
        </p:spPr>
      </p:pic>
      <p:sp>
        <p:nvSpPr>
          <p:cNvPr id="8" name="Google Shape;647;p73">
            <a:extLst>
              <a:ext uri="{FF2B5EF4-FFF2-40B4-BE49-F238E27FC236}">
                <a16:creationId xmlns:a16="http://schemas.microsoft.com/office/drawing/2014/main" id="{D4AF54A4-D8E3-30D5-54DA-8DDD431189F8}"/>
              </a:ext>
            </a:extLst>
          </p:cNvPr>
          <p:cNvSpPr txBox="1">
            <a:spLocks/>
          </p:cNvSpPr>
          <p:nvPr/>
        </p:nvSpPr>
        <p:spPr>
          <a:xfrm>
            <a:off x="268473" y="869976"/>
            <a:ext cx="8941981" cy="31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SzPts val="8500"/>
            </a:pPr>
            <a:r>
              <a:rPr lang="en-US" sz="2250" dirty="0">
                <a:solidFill>
                  <a:srgbClr val="C00000"/>
                </a:solidFill>
              </a:rPr>
              <a:t>Tutorial :- Histogram Equalization</a:t>
            </a:r>
            <a:endParaRPr lang="en-US" sz="318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95773-BCF5-EE64-A414-AB823ED66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86" y="1333888"/>
            <a:ext cx="4654402" cy="3008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560022-5E72-906B-6C0D-3F974357B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5" y="4503387"/>
            <a:ext cx="8609714" cy="13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01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9F94B8-3F0F-FAF1-026E-39A557C3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4" y="1184201"/>
            <a:ext cx="8941981" cy="2537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18266-1072-D738-B4E6-AB5E8D7B8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91" y="3943350"/>
            <a:ext cx="3309384" cy="1918512"/>
          </a:xfrm>
          <a:prstGeom prst="rect">
            <a:avLst/>
          </a:prstGeom>
        </p:spPr>
      </p:pic>
      <p:sp>
        <p:nvSpPr>
          <p:cNvPr id="16" name="Google Shape;647;p73">
            <a:extLst>
              <a:ext uri="{FF2B5EF4-FFF2-40B4-BE49-F238E27FC236}">
                <a16:creationId xmlns:a16="http://schemas.microsoft.com/office/drawing/2014/main" id="{DD01B7B0-2762-3376-D1A1-311BE3A25D57}"/>
              </a:ext>
            </a:extLst>
          </p:cNvPr>
          <p:cNvSpPr txBox="1">
            <a:spLocks/>
          </p:cNvSpPr>
          <p:nvPr/>
        </p:nvSpPr>
        <p:spPr>
          <a:xfrm>
            <a:off x="268473" y="869976"/>
            <a:ext cx="8941981" cy="31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SzPts val="8500"/>
            </a:pPr>
            <a:r>
              <a:rPr lang="en-US" sz="2250" dirty="0">
                <a:solidFill>
                  <a:srgbClr val="C00000"/>
                </a:solidFill>
              </a:rPr>
              <a:t>Tutorial :- Histogram Equalization</a:t>
            </a:r>
            <a:endParaRPr lang="en-US" sz="3188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E00993-632F-61A0-9FAC-526CEA3B3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91" y="3721478"/>
            <a:ext cx="4296966" cy="222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10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7E2E144-4579-2EF1-2171-0B2C1BCE632F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C361C-9955-FDC2-73C4-F4C8DC47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A1C0E-5FC6-8585-5696-870596134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2DCE4-9A98-9987-284B-301714744D9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71CA9-A2A2-ABF2-9037-E4790F0CE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586B7-E0CC-9596-ADEB-B286C848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77" y="207399"/>
            <a:ext cx="85153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58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C25FAEC-DC84-960D-B8F0-F19A0CB26DA5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F33BF1-C472-3C1F-99D0-69A173D6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94C04-8699-60FB-E19A-F8F35FDFA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9C961-0B8E-2364-763C-B1ACF59BC3F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A8295-6637-C236-9A3B-EE288AFFD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196AD-ECDA-4B76-3716-967ECF96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643062"/>
            <a:ext cx="79343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7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564284-9D06-6A20-F342-19AB10DC5EA0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895227-7724-B7C0-DD98-37CC90CB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45BF7-2BF5-FE18-89D5-94305C4FD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51A10-B0F1-A226-FBC4-146556981C9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8909-D02F-A78B-6BA1-03DF5571C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D9133-1BD8-5BBD-D20F-33479A69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9162"/>
            <a:ext cx="73152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617538"/>
            <a:ext cx="8029575" cy="1143000"/>
          </a:xfrm>
        </p:spPr>
        <p:txBody>
          <a:bodyPr anchor="b"/>
          <a:lstStyle/>
          <a:p>
            <a:r>
              <a:rPr lang="en-US" altLang="zh-TW" dirty="0">
                <a:solidFill>
                  <a:srgbClr val="FF0000"/>
                </a:solidFill>
              </a:rPr>
              <a:t>Point processing(</a:t>
            </a:r>
            <a:r>
              <a:rPr lang="en-US" altLang="zh-TW" dirty="0">
                <a:solidFill>
                  <a:srgbClr val="7030A0"/>
                </a:solidFill>
                <a:ea typeface="PMingLiU" pitchFamily="18" charset="-120"/>
              </a:rPr>
              <a:t>Gray level transformation)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914400" y="2438400"/>
            <a:ext cx="7793037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 applies to </a:t>
            </a:r>
            <a:r>
              <a:rPr lang="en-US" altLang="zh-TW" dirty="0">
                <a:solidFill>
                  <a:schemeClr val="hlink"/>
                </a:solidFill>
              </a:rPr>
              <a:t>each pixel </a:t>
            </a:r>
            <a:r>
              <a:rPr lang="en-US" altLang="zh-TW" dirty="0"/>
              <a:t>in the input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1 X 1 Neighborhood</a:t>
            </a:r>
            <a:r>
              <a:rPr lang="en-US" altLang="zh-TW" sz="2600" dirty="0">
                <a:ea typeface="PMingLiU" pitchFamily="18" charset="-120"/>
              </a:rPr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ea typeface="PMingLiU" pitchFamily="18" charset="-120"/>
              </a:rPr>
              <a:t>Transformations maps pixel values </a:t>
            </a:r>
            <a:r>
              <a:rPr lang="en-US" altLang="zh-TW" dirty="0">
                <a:solidFill>
                  <a:srgbClr val="C00000"/>
                </a:solidFill>
                <a:ea typeface="PMingLiU" pitchFamily="18" charset="-120"/>
              </a:rPr>
              <a:t>r  to s</a:t>
            </a:r>
          </a:p>
          <a:p>
            <a:pPr lvl="1" eaLnBrk="1" hangingPunct="1"/>
            <a:endParaRPr lang="en-US" altLang="zh-TW" sz="2600" dirty="0">
              <a:ea typeface="PMingLiU" pitchFamily="18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654B9-078F-5355-ADCA-99CB555D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07630"/>
            <a:ext cx="5056413" cy="2332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6B1FF-3276-1A4A-BF39-E8A80F07EF42}"/>
              </a:ext>
            </a:extLst>
          </p:cNvPr>
          <p:cNvSpPr txBox="1"/>
          <p:nvPr/>
        </p:nvSpPr>
        <p:spPr>
          <a:xfrm>
            <a:off x="6047013" y="499061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zh-TW" sz="4000" dirty="0">
                <a:solidFill>
                  <a:srgbClr val="FF0000"/>
                </a:solidFill>
                <a:ea typeface="PMingLiU" pitchFamily="18" charset="-120"/>
              </a:rPr>
              <a:t>s = T(r)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 autoUpdateAnimBg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134898C-198B-7FCB-63E8-499D3567E84A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2DBE79-7AAB-F5E9-1CDA-29386C6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5EEC2-E850-CF6C-98D3-590773564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DCD72-0FE6-A9D9-E93C-E0F0D530EF3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6666-AA28-48C0-EBDC-C1E3DC8E3B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A41C1-569E-909F-1C42-AA2E6E3E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214437"/>
            <a:ext cx="87915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882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5573A0D-32C8-E6E8-7E6C-1ABDDE2DD11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A6EDB5-A78B-15A0-24EC-38EA3CE0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EEDDF-F00F-99C4-56BC-F8B97D3D2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LSB-set to 0, What is the modified histogram?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440A2-07D9-075A-9C13-D7F69FB8B18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B0A3A-15EA-A216-1654-E11290BFA0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18773D-1CA1-C4C6-C3BA-DABF09C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66837"/>
            <a:ext cx="81534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60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25FC4D1-15F9-E902-3C58-C76FAB3A27C5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177A-1710-9134-F89F-374369A1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742EF-CE43-6682-357B-6B28E5B77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98991-8A63-5780-3680-3B6ED16A7EC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FA20-6A40-A247-62AB-A0C78D80A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B5AD0-F576-76A4-C7F7-B0A29425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0" y="947738"/>
            <a:ext cx="8921992" cy="4857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FCA94-EE67-CACD-2AFE-8A67525A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947737"/>
            <a:ext cx="91154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2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48D7B63-AFFD-A267-AD76-3C84BE03850F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1BC7C-2908-A73F-30F9-14A37E6A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E3135-99E3-C5AB-C2ED-B311835C9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B7466-120A-BC6C-931E-2671CD564C6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10FA7-C1F7-19E5-872D-0314F36D3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1CC0C-5AF2-970A-6080-D8F64C99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971675"/>
            <a:ext cx="65627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2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AEB96-3B33-4287-389A-364A9F63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41841-0390-4E1C-9DB4-D572EE7F83E1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958C0-2852-5835-D014-92F8C542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33600"/>
            <a:ext cx="3733800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E71F7-5213-FF2F-1755-9A53C405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200400"/>
            <a:ext cx="8477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1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904E-2AA8-E5E3-5119-4DDD4FBE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Neighborhood Processing (</a:t>
            </a:r>
            <a:r>
              <a:rPr lang="en-US" altLang="zh-TW" sz="2800" dirty="0">
                <a:ea typeface="PMingLiU" pitchFamily="18" charset="-120"/>
              </a:rPr>
              <a:t>Mask processing or </a:t>
            </a:r>
            <a:r>
              <a:rPr lang="en-US" altLang="zh-TW" sz="2800" u="sng" dirty="0">
                <a:ea typeface="PMingLiU" pitchFamily="18" charset="-120"/>
              </a:rPr>
              <a:t>filtering)</a:t>
            </a:r>
            <a:br>
              <a:rPr lang="en-US" altLang="zh-TW" sz="2800" u="sng" dirty="0">
                <a:ea typeface="PMingLiU" pitchFamily="18" charset="-120"/>
              </a:rPr>
            </a:b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CBABE-7DB1-AEF0-01DF-FDDC90CB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ECFA-F517-493B-886C-174067808921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8F88FF07-1E53-1E6B-B01B-67B5E7250D9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457200" y="2209800"/>
            <a:ext cx="7772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* T operates </a:t>
            </a:r>
            <a:r>
              <a:rPr lang="en-US" altLang="zh-TW" dirty="0">
                <a:solidFill>
                  <a:schemeClr val="hlink"/>
                </a:solidFill>
              </a:rPr>
              <a:t>over neighborhood</a:t>
            </a:r>
            <a:r>
              <a:rPr lang="en-US" altLang="zh-TW" dirty="0"/>
              <a:t> of 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ABB5B-35B1-661C-69A9-219636EA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3048000"/>
            <a:ext cx="84296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09261"/>
      </p:ext>
    </p:extLst>
  </p:cSld>
  <p:clrMapOvr>
    <a:masterClrMapping/>
  </p:clrMapOvr>
</p:sld>
</file>

<file path=ppt/theme/theme1.xml><?xml version="1.0" encoding="utf-8"?>
<a:theme xmlns:a="http://schemas.openxmlformats.org/drawingml/2006/main" name="TKM STP soft gen presntn 1 final (2)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TKM STP soft gen presntn 1 final (2)</Template>
  <TotalTime>1299</TotalTime>
  <Words>1008</Words>
  <Application>Microsoft Office PowerPoint</Application>
  <PresentationFormat>On-screen Show (4:3)</PresentationFormat>
  <Paragraphs>216</Paragraphs>
  <Slides>73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ＭＳ Ｐゴシック</vt:lpstr>
      <vt:lpstr>PMingLiU</vt:lpstr>
      <vt:lpstr>PMingLiU</vt:lpstr>
      <vt:lpstr>Arial</vt:lpstr>
      <vt:lpstr>Calibri</vt:lpstr>
      <vt:lpstr>Cambria Math</vt:lpstr>
      <vt:lpstr>DFKai-SB</vt:lpstr>
      <vt:lpstr>Helvetica Neue</vt:lpstr>
      <vt:lpstr>Symbol</vt:lpstr>
      <vt:lpstr>Tahoma</vt:lpstr>
      <vt:lpstr>Times</vt:lpstr>
      <vt:lpstr>Times New Roman</vt:lpstr>
      <vt:lpstr>Wingdings</vt:lpstr>
      <vt:lpstr>TKM STP soft gen presntn 1 final (2)</vt:lpstr>
      <vt:lpstr>Image Enhancement</vt:lpstr>
      <vt:lpstr>PowerPoint Presentation</vt:lpstr>
      <vt:lpstr>Image Enhancement</vt:lpstr>
      <vt:lpstr>Image Enhancement</vt:lpstr>
      <vt:lpstr>Two Approaches</vt:lpstr>
      <vt:lpstr>Spatial domain -Background</vt:lpstr>
      <vt:lpstr>Point processing(Gray level transformation)</vt:lpstr>
      <vt:lpstr>PowerPoint Presentation</vt:lpstr>
      <vt:lpstr>Neighborhood Processing (Mask processing or filtering) </vt:lpstr>
      <vt:lpstr>Neighborhood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negatives</vt:lpstr>
      <vt:lpstr>PowerPoint Presentation</vt:lpstr>
      <vt:lpstr>PowerPoint Presentation</vt:lpstr>
      <vt:lpstr>Log transformations</vt:lpstr>
      <vt:lpstr>PowerPoint Presentation</vt:lpstr>
      <vt:lpstr>Example: Log transformations</vt:lpstr>
      <vt:lpstr>PowerPoint Presentation</vt:lpstr>
      <vt:lpstr>Power-law transformations</vt:lpstr>
      <vt:lpstr>PowerPoint Presentation</vt:lpstr>
      <vt:lpstr>Power-law:</vt:lpstr>
      <vt:lpstr>PowerPoint Presentation</vt:lpstr>
      <vt:lpstr>Power-law: &gt;1</vt:lpstr>
      <vt:lpstr>PowerPoint Presentation</vt:lpstr>
      <vt:lpstr>Contrast Streching</vt:lpstr>
      <vt:lpstr>Contrast stretching</vt:lpstr>
      <vt:lpstr>PowerPoint Presentation</vt:lpstr>
      <vt:lpstr>PowerPoint Presentation</vt:lpstr>
      <vt:lpstr>PowerPoint Presentation</vt:lpstr>
      <vt:lpstr>Contrast Stretching</vt:lpstr>
      <vt:lpstr>PowerPoint Presentation</vt:lpstr>
      <vt:lpstr>Gray-level slicing</vt:lpstr>
      <vt:lpstr>PowerPoint Presentation</vt:lpstr>
      <vt:lpstr>Bitplane slicing</vt:lpstr>
      <vt:lpstr>PowerPoint Presentation</vt:lpstr>
      <vt:lpstr>Histogram Processing &amp; Mask Processing</vt:lpstr>
      <vt:lpstr>Gray level histogram</vt:lpstr>
      <vt:lpstr>PowerPoint Presentation</vt:lpstr>
      <vt:lpstr>PowerPoint Presentation</vt:lpstr>
      <vt:lpstr>PowerPoint Presentation</vt:lpstr>
      <vt:lpstr>Bright Image</vt:lpstr>
      <vt:lpstr>Low Contrast Image</vt:lpstr>
      <vt:lpstr>High Contrast Image</vt:lpstr>
      <vt:lpstr>PowerPoint Presentation</vt:lpstr>
      <vt:lpstr>Histogram Equalisation</vt:lpstr>
      <vt:lpstr>PowerPoint Presentation</vt:lpstr>
      <vt:lpstr>PowerPoint Presentation</vt:lpstr>
      <vt:lpstr>PowerPoint Presentation</vt:lpstr>
      <vt:lpstr>Tutorials</vt:lpstr>
      <vt:lpstr>PowerPoint Presentation</vt:lpstr>
      <vt:lpstr>PowerPoint Presentation</vt:lpstr>
      <vt:lpstr>Histogram Equalization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Histogram Processing - Histogram Equalization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modift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SALMAN</dc:creator>
  <cp:lastModifiedBy>st</cp:lastModifiedBy>
  <cp:revision>210</cp:revision>
  <dcterms:created xsi:type="dcterms:W3CDTF">2015-12-27T04:51:14Z</dcterms:created>
  <dcterms:modified xsi:type="dcterms:W3CDTF">2025-03-03T05:39:31Z</dcterms:modified>
</cp:coreProperties>
</file>